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29.png" ContentType="image/png"/>
  <Override PartName="/ppt/media/image21.jpeg" ContentType="image/jpeg"/>
  <Override PartName="/ppt/media/image24.png" ContentType="image/png"/>
  <Override PartName="/ppt/media/image11.jpeg" ContentType="image/jpeg"/>
  <Override PartName="/ppt/media/image23.png" ContentType="image/png"/>
  <Override PartName="/ppt/media/image22.png" ContentType="image/png"/>
  <Override PartName="/ppt/media/image19.jpeg" ContentType="image/jpeg"/>
  <Override PartName="/ppt/media/image25.png" ContentType="image/png"/>
  <Override PartName="/ppt/media/image18.jpeg" ContentType="image/jpeg"/>
  <Override PartName="/ppt/media/image16.gif" ContentType="image/gif"/>
  <Override PartName="/ppt/media/image15.gif" ContentType="image/gif"/>
  <Override PartName="/ppt/media/image14.gif" ContentType="image/gif"/>
  <Override PartName="/ppt/media/image28.png" ContentType="image/png"/>
  <Override PartName="/ppt/media/image5.png" ContentType="image/png"/>
  <Override PartName="/ppt/media/image35.png" ContentType="image/png"/>
  <Override PartName="/ppt/media/image9.png" ContentType="image/png"/>
  <Override PartName="/ppt/media/image39.png" ContentType="image/png"/>
  <Override PartName="/ppt/media/image41.png" ContentType="image/png"/>
  <Override PartName="/ppt/media/image12.png" ContentType="image/png"/>
  <Override PartName="/ppt/media/image20.jpeg" ContentType="image/jpeg"/>
  <Override PartName="/ppt/media/image36.png" ContentType="image/png"/>
  <Override PartName="/ppt/media/image40.png" ContentType="image/png"/>
  <Override PartName="/ppt/media/image30.png" ContentType="image/png"/>
  <Override PartName="/ppt/media/image42.png" ContentType="image/png"/>
  <Override PartName="/ppt/media/image31.png" ContentType="image/png"/>
  <Override PartName="/ppt/media/image43.png" ContentType="image/png"/>
  <Override PartName="/ppt/media/image44.png" ContentType="image/png"/>
  <Override PartName="/ppt/media/image37.png" ContentType="image/png"/>
  <Override PartName="/ppt/media/image7.png" ContentType="image/png"/>
  <Override PartName="/ppt/media/image13.png" ContentType="image/png"/>
  <Override PartName="/ppt/media/image38.png" ContentType="image/png"/>
  <Override PartName="/ppt/media/image8.png" ContentType="image/png"/>
  <Override PartName="/ppt/media/image6.jpeg" ContentType="image/jpeg"/>
  <Override PartName="/ppt/media/image1.jpeg" ContentType="image/jpeg"/>
  <Override PartName="/ppt/media/image10.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17.jpeg" ContentType="image/jpeg"/>
  <Override PartName="/ppt/media/image26.png" ContentType="image/png"/>
  <Override PartName="/ppt/media/image32.png" ContentType="image/png"/>
  <Override PartName="/ppt/media/image2.png" ContentType="image/png"/>
  <Override PartName="/ppt/charts/chart1.xml" ContentType="application/vnd.openxmlformats-officedocument.drawingml.char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presProps" Target="presProps.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scatterChart>
        <c:scatterStyle val="lineMarker"/>
        <c:varyColors val="0"/>
        <c:ser>
          <c:idx val="0"/>
          <c:order val="0"/>
          <c:tx>
            <c:strRef>
              <c:f>label 0</c:f>
              <c:strCache>
                <c:ptCount val="1"/>
                <c:pt idx="0">
                  <c:v>MLP (500)</c:v>
                </c:pt>
              </c:strCache>
            </c:strRef>
          </c:tx>
          <c:spPr>
            <a:solidFill>
              <a:srgbClr val="ffc000"/>
            </a:solidFill>
            <a:ln cap="rnd" w="19080">
              <a:solidFill>
                <a:srgbClr val="ffc000"/>
              </a:solidFill>
              <a:round/>
            </a:ln>
          </c:spPr>
          <c:marker>
            <c:symbol val="none"/>
          </c:marker>
          <c:dLbls>
            <c:txPr>
              <a:bodyPr wrap="square"/>
              <a:lstStyle/>
              <a:p>
                <a:pPr>
                  <a:defRPr b="0" sz="1000" spc="-1" strike="noStrike">
                    <a:solidFill>
                      <a:srgbClr val="000000"/>
                    </a:solidFill>
                    <a:latin typeface="IRAN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1</c:f>
              <c:numCache>
                <c:formatCode>General</c:formatCode>
                <c:ptCount val="7"/>
              </c:numCache>
            </c:numRef>
          </c:xVal>
          <c:yVal>
            <c:numRef>
              <c:f>0</c:f>
              <c:numCache>
                <c:formatCode>General</c:formatCode>
                <c:ptCount val="7"/>
              </c:numCache>
            </c:numRef>
          </c:yVal>
          <c:smooth val="0"/>
        </c:ser>
        <c:ser>
          <c:idx val="1"/>
          <c:order val="1"/>
          <c:tx>
            <c:strRef>
              <c:f>label 2</c:f>
              <c:strCache>
                <c:ptCount val="1"/>
                <c:pt idx="0">
                  <c:v>MLP (1.5K)</c:v>
                </c:pt>
              </c:strCache>
            </c:strRef>
          </c:tx>
          <c:spPr>
            <a:solidFill>
              <a:srgbClr val="ed7d31"/>
            </a:solidFill>
            <a:ln cap="rnd" w="41400">
              <a:solidFill>
                <a:srgbClr val="ed7d31"/>
              </a:solidFill>
              <a:round/>
            </a:ln>
          </c:spPr>
          <c:marker>
            <c:symbol val="none"/>
          </c:marker>
          <c:dLbls>
            <c:txPr>
              <a:bodyPr wrap="square"/>
              <a:lstStyle/>
              <a:p>
                <a:pPr>
                  <a:defRPr b="0" sz="1000" spc="-1" strike="noStrike">
                    <a:solidFill>
                      <a:srgbClr val="000000"/>
                    </a:solidFill>
                    <a:latin typeface="IRAN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3</c:f>
              <c:numCache>
                <c:formatCode>General</c:formatCode>
                <c:ptCount val="7"/>
              </c:numCache>
            </c:numRef>
          </c:xVal>
          <c:yVal>
            <c:numRef>
              <c:f>2</c:f>
              <c:numCache>
                <c:formatCode>General</c:formatCode>
                <c:ptCount val="7"/>
              </c:numCache>
            </c:numRef>
          </c:yVal>
          <c:smooth val="0"/>
        </c:ser>
        <c:ser>
          <c:idx val="2"/>
          <c:order val="2"/>
          <c:tx>
            <c:strRef>
              <c:f>label 4</c:f>
              <c:strCache>
                <c:ptCount val="1"/>
                <c:pt idx="0">
                  <c:v>MLP (27K)</c:v>
                </c:pt>
              </c:strCache>
            </c:strRef>
          </c:tx>
          <c:spPr>
            <a:solidFill>
              <a:srgbClr val="70ad47"/>
            </a:solidFill>
            <a:ln cap="rnd" w="19080">
              <a:solidFill>
                <a:srgbClr val="70ad47"/>
              </a:solidFill>
              <a:round/>
            </a:ln>
          </c:spPr>
          <c:marker>
            <c:symbol val="none"/>
          </c:marker>
          <c:dLbls>
            <c:txPr>
              <a:bodyPr wrap="square"/>
              <a:lstStyle/>
              <a:p>
                <a:pPr>
                  <a:defRPr b="0" sz="1000" spc="-1" strike="noStrike">
                    <a:solidFill>
                      <a:srgbClr val="000000"/>
                    </a:solidFill>
                    <a:latin typeface="IRAN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5</c:f>
              <c:numCache>
                <c:formatCode>General</c:formatCode>
                <c:ptCount val="7"/>
              </c:numCache>
            </c:numRef>
          </c:xVal>
          <c:yVal>
            <c:numRef>
              <c:f>4</c:f>
              <c:numCache>
                <c:formatCode>General</c:formatCode>
                <c:ptCount val="7"/>
              </c:numCache>
            </c:numRef>
          </c:yVal>
          <c:smooth val="0"/>
        </c:ser>
        <c:ser>
          <c:idx val="3"/>
          <c:order val="3"/>
          <c:tx>
            <c:strRef>
              <c:f>label 6</c:f>
              <c:strCache>
                <c:ptCount val="1"/>
                <c:pt idx="0">
                  <c:v>IpFac(1.5K)</c:v>
                </c:pt>
              </c:strCache>
            </c:strRef>
          </c:tx>
          <c:spPr>
            <a:solidFill>
              <a:srgbClr val="4472c4"/>
            </a:solidFill>
            <a:ln cap="rnd" w="31680">
              <a:solidFill>
                <a:srgbClr val="4472c4"/>
              </a:solidFill>
              <a:round/>
            </a:ln>
          </c:spPr>
          <c:marker>
            <c:symbol val="circle"/>
            <c:size val="5"/>
            <c:spPr>
              <a:solidFill>
                <a:srgbClr val="4472c4"/>
              </a:solidFill>
            </c:spPr>
          </c:marker>
          <c:dPt>
            <c:idx val="4"/>
            <c:marker>
              <c:symbol val="circle"/>
              <c:size val="5"/>
              <c:spPr>
                <a:solidFill>
                  <a:srgbClr val="5b9bd5"/>
                </a:solidFill>
              </c:spPr>
            </c:marker>
          </c:dPt>
          <c:dLbls>
            <c:dLbl>
              <c:idx val="4"/>
              <c:txPr>
                <a:bodyPr wrap="square"/>
                <a:lstStyle/>
                <a:p>
                  <a:pPr>
                    <a:defRPr b="0" sz="1000" spc="-1" strike="noStrike">
                      <a:solidFill>
                        <a:srgbClr val="000000"/>
                      </a:solidFill>
                      <a:latin typeface="IRANSans"/>
                    </a:defRPr>
                  </a:pPr>
                </a:p>
              </c:txPr>
              <c:dLblPos val="r"/>
              <c:showLegendKey val="0"/>
              <c:showVal val="0"/>
              <c:showCatName val="0"/>
              <c:showSerName val="0"/>
              <c:showPercent val="0"/>
              <c:separator>; </c:separator>
            </c:dLbl>
            <c:txPr>
              <a:bodyPr wrap="square"/>
              <a:lstStyle/>
              <a:p>
                <a:pPr>
                  <a:defRPr b="0" sz="1000" spc="-1" strike="noStrike">
                    <a:solidFill>
                      <a:srgbClr val="000000"/>
                    </a:solidFill>
                    <a:latin typeface="IRANSans"/>
                  </a:defRPr>
                </a:pPr>
              </a:p>
            </c:txPr>
            <c:dLblPos val="r"/>
            <c:showLegendKey val="0"/>
            <c:showVal val="0"/>
            <c:showCatName val="0"/>
            <c:showSerName val="0"/>
            <c:showPercent val="0"/>
            <c:separator>; </c:separator>
            <c:showLeaderLines val="1"/>
            <c:extLst>
              <c:ext xmlns:c15="http://schemas.microsoft.com/office/drawing/2012/chart" uri="{CE6537A1-D6FC-4f65-9D91-7224C49458BB}">
                <c15:showLeaderLines val="1"/>
              </c:ext>
            </c:extLst>
          </c:dLbls>
          <c:xVal>
            <c:numRef>
              <c:f>7</c:f>
              <c:numCache>
                <c:formatCode>General</c:formatCode>
                <c:ptCount val="7"/>
                <c:pt idx="0">
                  <c:v>32</c:v>
                </c:pt>
                <c:pt idx="1">
                  <c:v>45</c:v>
                </c:pt>
                <c:pt idx="2">
                  <c:v>55</c:v>
                </c:pt>
                <c:pt idx="3">
                  <c:v>64</c:v>
                </c:pt>
                <c:pt idx="4">
                  <c:v>128</c:v>
                </c:pt>
                <c:pt idx="5">
                  <c:v>20</c:v>
                </c:pt>
                <c:pt idx="6">
                  <c:v>140</c:v>
                </c:pt>
              </c:numCache>
            </c:numRef>
          </c:xVal>
          <c:yVal>
            <c:numRef>
              <c:f>6</c:f>
              <c:numCache>
                <c:formatCode>General</c:formatCode>
                <c:ptCount val="7"/>
                <c:pt idx="0">
                  <c:v>84</c:v>
                </c:pt>
                <c:pt idx="1">
                  <c:v>86</c:v>
                </c:pt>
                <c:pt idx="2">
                  <c:v>89</c:v>
                </c:pt>
                <c:pt idx="3">
                  <c:v>92</c:v>
                </c:pt>
                <c:pt idx="4">
                  <c:v>92</c:v>
                </c:pt>
              </c:numCache>
            </c:numRef>
          </c:yVal>
          <c:smooth val="0"/>
        </c:ser>
        <c:axId val="32423442"/>
        <c:axId val="91831885"/>
      </c:scatterChart>
      <c:valAx>
        <c:axId val="32423442"/>
        <c:scaling>
          <c:orientation val="minMax"/>
          <c:max val="140"/>
          <c:min val="20"/>
        </c:scaling>
        <c:delete val="0"/>
        <c:axPos val="b"/>
        <c:majorGridlines>
          <c:spPr>
            <a:ln w="9360">
              <a:solidFill>
                <a:srgbClr val="d9d9d9"/>
              </a:solidFill>
              <a:round/>
            </a:ln>
          </c:spPr>
        </c:majorGridlines>
        <c:title>
          <c:tx>
            <c:rich>
              <a:bodyPr rot="0"/>
              <a:lstStyle/>
              <a:p>
                <a:pPr>
                  <a:defRPr b="0" sz="1330" spc="-1" strike="noStrike">
                    <a:solidFill>
                      <a:srgbClr val="595959"/>
                    </a:solidFill>
                    <a:latin typeface="IRANSans"/>
                  </a:defRPr>
                </a:pPr>
                <a:r>
                  <a:rPr b="0" sz="1330" spc="-1" strike="noStrike">
                    <a:solidFill>
                      <a:srgbClr val="595959"/>
                    </a:solidFill>
                    <a:latin typeface="IRANSans"/>
                  </a:rPr>
                  <a:t>تعداد نمونه‌های استفاده شده در test</a:t>
                </a:r>
              </a:p>
            </c:rich>
          </c:tx>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b="0" sz="1197" spc="-1" strike="noStrike">
                <a:solidFill>
                  <a:srgbClr val="595959"/>
                </a:solidFill>
                <a:latin typeface="IRANSans"/>
              </a:defRPr>
            </a:pPr>
          </a:p>
        </c:txPr>
        <c:crossAx val="91831885"/>
        <c:crosses val="autoZero"/>
        <c:crossBetween val="midCat"/>
        <c:majorUnit val="20"/>
      </c:valAx>
      <c:valAx>
        <c:axId val="91831885"/>
        <c:scaling>
          <c:orientation val="minMax"/>
        </c:scaling>
        <c:delete val="0"/>
        <c:axPos val="l"/>
        <c:majorGridlines>
          <c:spPr>
            <a:ln w="9360">
              <a:solidFill>
                <a:srgbClr val="d9d9d9"/>
              </a:solidFill>
              <a:round/>
            </a:ln>
          </c:spPr>
        </c:majorGridlines>
        <c:title>
          <c:tx>
            <c:rich>
              <a:bodyPr rot="-5400000"/>
              <a:lstStyle/>
              <a:p>
                <a:pPr>
                  <a:defRPr b="0" sz="1330" spc="-1" strike="noStrike">
                    <a:solidFill>
                      <a:srgbClr val="595959"/>
                    </a:solidFill>
                    <a:latin typeface="IRANSans"/>
                  </a:defRPr>
                </a:pPr>
                <a:r>
                  <a:rPr b="0" sz="1330" spc="-1" strike="noStrike">
                    <a:solidFill>
                      <a:srgbClr val="595959"/>
                    </a:solidFill>
                    <a:latin typeface="IRANSans"/>
                  </a:rPr>
                  <a:t>دقت (accuracy)</a:t>
                </a:r>
              </a:p>
            </c:rich>
          </c:tx>
          <c:overlay val="0"/>
          <c:spPr>
            <a:noFill/>
            <a:ln w="0">
              <a:noFill/>
            </a:ln>
          </c:spPr>
        </c:title>
        <c:numFmt formatCode="General" sourceLinked="0"/>
        <c:majorTickMark val="none"/>
        <c:minorTickMark val="none"/>
        <c:tickLblPos val="nextTo"/>
        <c:spPr>
          <a:ln w="9360">
            <a:solidFill>
              <a:srgbClr val="bfbfbf"/>
            </a:solidFill>
            <a:round/>
          </a:ln>
        </c:spPr>
        <c:txPr>
          <a:bodyPr/>
          <a:lstStyle/>
          <a:p>
            <a:pPr>
              <a:defRPr b="0" sz="1197" spc="-1" strike="noStrike">
                <a:solidFill>
                  <a:srgbClr val="595959"/>
                </a:solidFill>
                <a:latin typeface="IRANSans"/>
              </a:defRPr>
            </a:pPr>
          </a:p>
        </c:txPr>
        <c:crossAx val="32423442"/>
        <c:crossesAt val="0"/>
        <c:crossBetween val="midCat"/>
      </c:valAx>
      <c:spPr>
        <a:noFill/>
        <a:ln w="0">
          <a:noFill/>
        </a:ln>
      </c:spPr>
    </c:plotArea>
    <c:legend>
      <c:legendPos val="r"/>
      <c:overlay val="0"/>
      <c:spPr>
        <a:noFill/>
        <a:ln w="0">
          <a:noFill/>
        </a:ln>
      </c:spPr>
      <c:txPr>
        <a:bodyPr/>
        <a:lstStyle/>
        <a:p>
          <a:pPr>
            <a:defRPr b="0" sz="1197" spc="-1" strike="noStrike">
              <a:solidFill>
                <a:srgbClr val="595959"/>
              </a:solidFill>
              <a:latin typeface="IRANSans"/>
            </a:defRPr>
          </a:pPr>
        </a:p>
      </c:txPr>
    </c:legend>
    <c:plotVisOnly val="1"/>
    <c:dispBlanksAs val="gap"/>
  </c:chart>
  <c:spPr>
    <a:noFill/>
    <a:ln w="0">
      <a:noFill/>
    </a:ln>
  </c:spPr>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CE8FC2-C80D-429B-BEFF-294EDBC970C3}"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97ABDF42-F02C-4D15-85AC-FA1F4A893E08}">
      <dgm:prSet phldrT="[Text]" custT="1"/>
      <dgm:spPr/>
      <dgm:t>
        <a:bodyPr/>
        <a:lstStyle/>
        <a:p>
          <a:pPr rtl="1"/>
          <a:r>
            <a:rPr lang="fa-IR" sz="2800" b="0" i="0" dirty="0">
              <a:latin typeface="IRANSans" panose="02040503050201020203" pitchFamily="18" charset="-78"/>
              <a:cs typeface="IRANSans" panose="02040503050201020203" pitchFamily="18" charset="-78"/>
            </a:rPr>
            <a:t>چگونگی استنتاج</a:t>
          </a:r>
          <a:endParaRPr lang="en-US" sz="2800" dirty="0">
            <a:latin typeface="IRANSans" panose="02040503050201020203" pitchFamily="18" charset="-78"/>
            <a:cs typeface="IRANSans" panose="02040503050201020203" pitchFamily="18" charset="-78"/>
          </a:endParaRPr>
        </a:p>
      </dgm:t>
    </dgm:pt>
    <dgm:pt modelId="{9465FEF3-3512-4E59-9052-15D38E5DDBBF}" type="parTrans" cxnId="{EE6D4702-FC60-47D6-B4C9-937FC74DD7F3}">
      <dgm:prSet/>
      <dgm:spPr/>
      <dgm:t>
        <a:bodyPr/>
        <a:lstStyle/>
        <a:p>
          <a:endParaRPr lang="en-US">
            <a:latin typeface="IRANSans" panose="02040503050201020203" pitchFamily="18" charset="-78"/>
            <a:cs typeface="IRANSans" panose="02040503050201020203" pitchFamily="18" charset="-78"/>
          </a:endParaRPr>
        </a:p>
      </dgm:t>
    </dgm:pt>
    <dgm:pt modelId="{56165672-3374-48E5-B63F-C0210C2FD4CD}" type="sibTrans" cxnId="{EE6D4702-FC60-47D6-B4C9-937FC74DD7F3}">
      <dgm:prSet/>
      <dgm:spPr/>
      <dgm:t>
        <a:bodyPr/>
        <a:lstStyle/>
        <a:p>
          <a:endParaRPr lang="en-US">
            <a:latin typeface="IRANSans" panose="02040503050201020203" pitchFamily="18" charset="-78"/>
            <a:cs typeface="IRANSans" panose="02040503050201020203" pitchFamily="18" charset="-78"/>
          </a:endParaRPr>
        </a:p>
      </dgm:t>
    </dgm:pt>
    <dgm:pt modelId="{1F5A6E15-1CA0-495E-BE3C-53290B87F221}">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تغییر در داده یا شخصی‌سازی، مثل </a:t>
          </a:r>
          <a:r>
            <a:rPr lang="en-US" sz="1400" b="0" i="0" dirty="0">
              <a:solidFill>
                <a:srgbClr val="000000"/>
              </a:solidFill>
              <a:effectLst/>
              <a:latin typeface="IRANSans" panose="02040503050201020203" pitchFamily="18" charset="-78"/>
              <a:cs typeface="IRANSans" panose="02040503050201020203" pitchFamily="18" charset="-78"/>
            </a:rPr>
            <a:t>RAG</a:t>
          </a:r>
          <a:endParaRPr lang="en-US" sz="1400" dirty="0">
            <a:latin typeface="IRANSans" panose="02040503050201020203" pitchFamily="18" charset="-78"/>
            <a:cs typeface="IRANSans" panose="02040503050201020203" pitchFamily="18" charset="-78"/>
          </a:endParaRPr>
        </a:p>
      </dgm:t>
    </dgm:pt>
    <dgm:pt modelId="{2D191A21-3290-4730-AB53-A60B88AEB66E}" type="parTrans" cxnId="{59E1BD0B-65E7-4903-9F23-A63B8F8A6DBF}">
      <dgm:prSet/>
      <dgm:spPr/>
      <dgm:t>
        <a:bodyPr/>
        <a:lstStyle/>
        <a:p>
          <a:pPr rtl="1"/>
          <a:endParaRPr lang="en-US" sz="3200">
            <a:latin typeface="IRANSans" panose="02040503050201020203" pitchFamily="18" charset="-78"/>
            <a:cs typeface="IRANSans" panose="02040503050201020203" pitchFamily="18" charset="-78"/>
          </a:endParaRPr>
        </a:p>
      </dgm:t>
    </dgm:pt>
    <dgm:pt modelId="{AF9BC228-A6CA-4E6F-93D4-D757F3F97977}" type="sibTrans" cxnId="{59E1BD0B-65E7-4903-9F23-A63B8F8A6DBF}">
      <dgm:prSet/>
      <dgm:spPr/>
      <dgm:t>
        <a:bodyPr/>
        <a:lstStyle/>
        <a:p>
          <a:endParaRPr lang="en-US">
            <a:latin typeface="IRANSans" panose="02040503050201020203" pitchFamily="18" charset="-78"/>
            <a:cs typeface="IRANSans" panose="02040503050201020203" pitchFamily="18" charset="-78"/>
          </a:endParaRPr>
        </a:p>
      </dgm:t>
    </dgm:pt>
    <dgm:pt modelId="{FBE2C68B-C46E-4157-8B80-0E0D0D4BDBD2}">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تغییر در تابع بهینه سازی (هدف)</a:t>
          </a:r>
          <a:endParaRPr lang="en-US" sz="1400" dirty="0">
            <a:latin typeface="IRANSans" panose="02040503050201020203" pitchFamily="18" charset="-78"/>
            <a:cs typeface="IRANSans" panose="02040503050201020203" pitchFamily="18" charset="-78"/>
          </a:endParaRPr>
        </a:p>
      </dgm:t>
    </dgm:pt>
    <dgm:pt modelId="{9B9D545C-AAB6-4FE4-AF77-E320C2ECF151}" type="parTrans" cxnId="{E3CD1073-5288-47D4-B1F2-CCD62CE9468F}">
      <dgm:prSet/>
      <dgm:spPr/>
      <dgm:t>
        <a:bodyPr/>
        <a:lstStyle/>
        <a:p>
          <a:pPr rtl="1"/>
          <a:endParaRPr lang="en-US" sz="3200">
            <a:latin typeface="IRANSans" panose="02040503050201020203" pitchFamily="18" charset="-78"/>
            <a:cs typeface="IRANSans" panose="02040503050201020203" pitchFamily="18" charset="-78"/>
          </a:endParaRPr>
        </a:p>
      </dgm:t>
    </dgm:pt>
    <dgm:pt modelId="{8A5C7B5A-F9CC-443E-8756-3B1401AF0191}" type="sibTrans" cxnId="{E3CD1073-5288-47D4-B1F2-CCD62CE9468F}">
      <dgm:prSet/>
      <dgm:spPr/>
      <dgm:t>
        <a:bodyPr/>
        <a:lstStyle/>
        <a:p>
          <a:endParaRPr lang="en-US">
            <a:latin typeface="IRANSans" panose="02040503050201020203" pitchFamily="18" charset="-78"/>
            <a:cs typeface="IRANSans" panose="02040503050201020203" pitchFamily="18" charset="-78"/>
          </a:endParaRPr>
        </a:p>
      </dgm:t>
    </dgm:pt>
    <dgm:pt modelId="{8D1AFA77-ACCD-443B-A332-D8CD4483509E}">
      <dgm:prSet phldrT="[Text]" custT="1"/>
      <dgm:spPr/>
      <dgm:t>
        <a:bodyPr/>
        <a:lstStyle/>
        <a:p>
          <a:pPr rtl="1"/>
          <a:r>
            <a:rPr lang="fa-IR" sz="2800" b="0" i="0" dirty="0">
              <a:latin typeface="IRANSans" panose="02040503050201020203" pitchFamily="18" charset="-78"/>
              <a:cs typeface="IRANSans" panose="02040503050201020203" pitchFamily="18" charset="-78"/>
            </a:rPr>
            <a:t>فضای حاکم بر مدل </a:t>
          </a:r>
          <a:endParaRPr lang="en-US" sz="2800" dirty="0">
            <a:latin typeface="IRANSans" panose="02040503050201020203" pitchFamily="18" charset="-78"/>
            <a:cs typeface="IRANSans" panose="02040503050201020203" pitchFamily="18" charset="-78"/>
          </a:endParaRPr>
        </a:p>
      </dgm:t>
    </dgm:pt>
    <dgm:pt modelId="{601FD65F-7A7B-4F0C-A0D9-4D614CDAE6B2}" type="parTrans" cxnId="{A8F8B475-0785-4FF0-862C-4735BB860132}">
      <dgm:prSet/>
      <dgm:spPr/>
      <dgm:t>
        <a:bodyPr/>
        <a:lstStyle/>
        <a:p>
          <a:endParaRPr lang="en-US">
            <a:latin typeface="IRANSans" panose="02040503050201020203" pitchFamily="18" charset="-78"/>
            <a:cs typeface="IRANSans" panose="02040503050201020203" pitchFamily="18" charset="-78"/>
          </a:endParaRPr>
        </a:p>
      </dgm:t>
    </dgm:pt>
    <dgm:pt modelId="{D49323DC-9AFA-488E-B96B-26D35A2C7161}" type="sibTrans" cxnId="{A8F8B475-0785-4FF0-862C-4735BB860132}">
      <dgm:prSet/>
      <dgm:spPr/>
      <dgm:t>
        <a:bodyPr/>
        <a:lstStyle/>
        <a:p>
          <a:endParaRPr lang="en-US">
            <a:latin typeface="IRANSans" panose="02040503050201020203" pitchFamily="18" charset="-78"/>
            <a:cs typeface="IRANSans" panose="02040503050201020203" pitchFamily="18" charset="-78"/>
          </a:endParaRPr>
        </a:p>
      </dgm:t>
    </dgm:pt>
    <dgm:pt modelId="{39F4B96F-2D7B-42E3-BACB-B014765367C2}">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بازبینی و طراحی ابزار بر اساس زیربنای موجود، مثلا تمرکز زدایی</a:t>
          </a:r>
          <a:endParaRPr lang="en-US" sz="1400" dirty="0">
            <a:latin typeface="IRANSans" panose="02040503050201020203" pitchFamily="18" charset="-78"/>
            <a:cs typeface="IRANSans" panose="02040503050201020203" pitchFamily="18" charset="-78"/>
          </a:endParaRPr>
        </a:p>
      </dgm:t>
    </dgm:pt>
    <dgm:pt modelId="{4635B7BA-6D62-4705-9BA3-5842BEE9B7DF}" type="parTrans" cxnId="{2CA71624-A056-4DB1-97BD-B9073E5559D1}">
      <dgm:prSet/>
      <dgm:spPr/>
      <dgm:t>
        <a:bodyPr/>
        <a:lstStyle/>
        <a:p>
          <a:pPr rtl="1"/>
          <a:endParaRPr lang="en-US" sz="3200">
            <a:latin typeface="IRANSans" panose="02040503050201020203" pitchFamily="18" charset="-78"/>
            <a:cs typeface="IRANSans" panose="02040503050201020203" pitchFamily="18" charset="-78"/>
          </a:endParaRPr>
        </a:p>
      </dgm:t>
    </dgm:pt>
    <dgm:pt modelId="{23BC7782-F174-4916-A2E8-4C0CA6AAD17F}" type="sibTrans" cxnId="{2CA71624-A056-4DB1-97BD-B9073E5559D1}">
      <dgm:prSet/>
      <dgm:spPr/>
      <dgm:t>
        <a:bodyPr/>
        <a:lstStyle/>
        <a:p>
          <a:endParaRPr lang="en-US">
            <a:latin typeface="IRANSans" panose="02040503050201020203" pitchFamily="18" charset="-78"/>
            <a:cs typeface="IRANSans" panose="02040503050201020203" pitchFamily="18" charset="-78"/>
          </a:endParaRPr>
        </a:p>
      </dgm:t>
    </dgm:pt>
    <dgm:pt modelId="{5D03CE74-19F2-4895-B6D0-7F3290978663}">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مدل‌سازی شناخت در اجتماع و تولید ابزار برای وسعت بخشی آن</a:t>
          </a:r>
          <a:endParaRPr lang="en-US" sz="1400" dirty="0">
            <a:latin typeface="IRANSans" panose="02040503050201020203" pitchFamily="18" charset="-78"/>
            <a:cs typeface="IRANSans" panose="02040503050201020203" pitchFamily="18" charset="-78"/>
          </a:endParaRPr>
        </a:p>
      </dgm:t>
    </dgm:pt>
    <dgm:pt modelId="{1A5197EF-B079-487A-9889-6209C787C326}" type="parTrans" cxnId="{7F5EECAB-55D7-4C1D-9827-A1741E7C3AC5}">
      <dgm:prSet/>
      <dgm:spPr/>
      <dgm:t>
        <a:bodyPr/>
        <a:lstStyle/>
        <a:p>
          <a:pPr rtl="1"/>
          <a:endParaRPr lang="en-US" sz="3200">
            <a:latin typeface="IRANSans" panose="02040503050201020203" pitchFamily="18" charset="-78"/>
            <a:cs typeface="IRANSans" panose="02040503050201020203" pitchFamily="18" charset="-78"/>
          </a:endParaRPr>
        </a:p>
      </dgm:t>
    </dgm:pt>
    <dgm:pt modelId="{288AF5DA-1FD1-4DFD-8180-F0A8ED2CC28F}" type="sibTrans" cxnId="{7F5EECAB-55D7-4C1D-9827-A1741E7C3AC5}">
      <dgm:prSet/>
      <dgm:spPr/>
      <dgm:t>
        <a:bodyPr/>
        <a:lstStyle/>
        <a:p>
          <a:endParaRPr lang="en-US">
            <a:latin typeface="IRANSans" panose="02040503050201020203" pitchFamily="18" charset="-78"/>
            <a:cs typeface="IRANSans" panose="02040503050201020203" pitchFamily="18" charset="-78"/>
          </a:endParaRPr>
        </a:p>
      </dgm:t>
    </dgm:pt>
    <dgm:pt modelId="{AE375CAA-B0C8-405F-87AE-AF261A5334BB}">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تغییر در متغیرهای مؤثر در مدل </a:t>
          </a:r>
          <a:endParaRPr lang="en-US" sz="1400" dirty="0">
            <a:latin typeface="IRANSans" panose="02040503050201020203" pitchFamily="18" charset="-78"/>
            <a:cs typeface="IRANSans" panose="02040503050201020203" pitchFamily="18" charset="-78"/>
          </a:endParaRPr>
        </a:p>
      </dgm:t>
    </dgm:pt>
    <dgm:pt modelId="{EBDD8F85-EA4A-4983-8A81-0C716A7DAE85}" type="parTrans" cxnId="{59301F9C-D36F-486F-854A-15841B7E34EB}">
      <dgm:prSet/>
      <dgm:spPr/>
      <dgm:t>
        <a:bodyPr/>
        <a:lstStyle/>
        <a:p>
          <a:pPr rtl="1"/>
          <a:endParaRPr lang="en-US" sz="3200">
            <a:latin typeface="IRANSans" panose="02040503050201020203" pitchFamily="18" charset="-78"/>
            <a:cs typeface="IRANSans" panose="02040503050201020203" pitchFamily="18" charset="-78"/>
          </a:endParaRPr>
        </a:p>
      </dgm:t>
    </dgm:pt>
    <dgm:pt modelId="{DA32B7C5-B089-4BCC-8728-E868A7EF67B6}" type="sibTrans" cxnId="{59301F9C-D36F-486F-854A-15841B7E34EB}">
      <dgm:prSet/>
      <dgm:spPr/>
      <dgm:t>
        <a:bodyPr/>
        <a:lstStyle/>
        <a:p>
          <a:endParaRPr lang="en-US">
            <a:latin typeface="IRANSans" panose="02040503050201020203" pitchFamily="18" charset="-78"/>
            <a:cs typeface="IRANSans" panose="02040503050201020203" pitchFamily="18" charset="-78"/>
          </a:endParaRPr>
        </a:p>
      </dgm:t>
    </dgm:pt>
    <dgm:pt modelId="{6953F7A6-C40E-4568-B448-F6B70F0F8144}">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انتخاب بین نقاط بهینه با ویژگی‌های مناسب برای کاربر</a:t>
          </a:r>
          <a:endParaRPr lang="en-US" sz="1400" dirty="0">
            <a:latin typeface="IRANSans" panose="02040503050201020203" pitchFamily="18" charset="-78"/>
            <a:cs typeface="IRANSans" panose="02040503050201020203" pitchFamily="18" charset="-78"/>
          </a:endParaRPr>
        </a:p>
      </dgm:t>
    </dgm:pt>
    <dgm:pt modelId="{C22E39D5-ED6F-46A7-B11D-79F0B70869DF}" type="parTrans" cxnId="{672A12F4-D4DF-46A5-939F-0B124FAABAF9}">
      <dgm:prSet/>
      <dgm:spPr/>
      <dgm:t>
        <a:bodyPr/>
        <a:lstStyle/>
        <a:p>
          <a:pPr rtl="1"/>
          <a:endParaRPr lang="en-US" sz="3200">
            <a:latin typeface="IRANSans" panose="02040503050201020203" pitchFamily="18" charset="-78"/>
            <a:cs typeface="IRANSans" panose="02040503050201020203" pitchFamily="18" charset="-78"/>
          </a:endParaRPr>
        </a:p>
      </dgm:t>
    </dgm:pt>
    <dgm:pt modelId="{4878173D-27DA-41BE-882F-B8DB48153F95}" type="sibTrans" cxnId="{672A12F4-D4DF-46A5-939F-0B124FAABAF9}">
      <dgm:prSet/>
      <dgm:spPr/>
      <dgm:t>
        <a:bodyPr/>
        <a:lstStyle/>
        <a:p>
          <a:endParaRPr lang="en-US">
            <a:latin typeface="IRANSans" panose="02040503050201020203" pitchFamily="18" charset="-78"/>
            <a:cs typeface="IRANSans" panose="02040503050201020203" pitchFamily="18" charset="-78"/>
          </a:endParaRPr>
        </a:p>
      </dgm:t>
    </dgm:pt>
    <dgm:pt modelId="{B99FF314-3352-463A-8D4F-2D0F988314FC}">
      <dgm:prSet phldrT="[Text]" custT="1"/>
      <dgm:spPr/>
      <dgm:t>
        <a:bodyPr/>
        <a:lstStyle/>
        <a:p>
          <a:pPr rtl="1"/>
          <a:r>
            <a:rPr lang="fa-IR" sz="1400" b="0" i="0" dirty="0">
              <a:latin typeface="IRANSans" panose="02040503050201020203" pitchFamily="18" charset="-78"/>
              <a:cs typeface="IRANSans" panose="02040503050201020203" pitchFamily="18" charset="-78"/>
            </a:rPr>
            <a:t>معیار سنجی و تعیین روش تجمیع بین کاربران مختلف و انتخاب‌های آنها </a:t>
          </a:r>
          <a:endParaRPr lang="en-US" sz="1400" dirty="0">
            <a:latin typeface="IRANSans" panose="02040503050201020203" pitchFamily="18" charset="-78"/>
            <a:cs typeface="IRANSans" panose="02040503050201020203" pitchFamily="18" charset="-78"/>
          </a:endParaRPr>
        </a:p>
      </dgm:t>
    </dgm:pt>
    <dgm:pt modelId="{EC32B0E0-613E-43C1-ACED-0EB450334475}" type="parTrans" cxnId="{6824B456-CAC2-4634-8D58-898C14948078}">
      <dgm:prSet/>
      <dgm:spPr/>
      <dgm:t>
        <a:bodyPr/>
        <a:lstStyle/>
        <a:p>
          <a:pPr rtl="1"/>
          <a:endParaRPr lang="en-US" sz="3200">
            <a:latin typeface="IRANSans" panose="02040503050201020203" pitchFamily="18" charset="-78"/>
            <a:cs typeface="IRANSans" panose="02040503050201020203" pitchFamily="18" charset="-78"/>
          </a:endParaRPr>
        </a:p>
      </dgm:t>
    </dgm:pt>
    <dgm:pt modelId="{57799A53-52F7-422C-96C5-DD181AF52B33}" type="sibTrans" cxnId="{6824B456-CAC2-4634-8D58-898C14948078}">
      <dgm:prSet/>
      <dgm:spPr/>
      <dgm:t>
        <a:bodyPr/>
        <a:lstStyle/>
        <a:p>
          <a:endParaRPr lang="en-US">
            <a:latin typeface="IRANSans" panose="02040503050201020203" pitchFamily="18" charset="-78"/>
            <a:cs typeface="IRANSans" panose="02040503050201020203" pitchFamily="18" charset="-78"/>
          </a:endParaRPr>
        </a:p>
      </dgm:t>
    </dgm:pt>
    <dgm:pt modelId="{B0058FE6-0613-46BB-90CF-ADA46E4132DF}">
      <dgm:prSet phldrT="[Text]" custT="1"/>
      <dgm:spPr/>
      <dgm:t>
        <a:bodyPr/>
        <a:lstStyle/>
        <a:p>
          <a:pPr rtl="1"/>
          <a:r>
            <a:rPr lang="fa-IR" sz="2800" b="0" i="0" dirty="0">
              <a:latin typeface="IRANSans" panose="02040503050201020203" pitchFamily="18" charset="-78"/>
              <a:cs typeface="IRANSans" panose="02040503050201020203" pitchFamily="18" charset="-78"/>
            </a:rPr>
            <a:t>نیازهای ساخت مدل</a:t>
          </a:r>
          <a:endParaRPr lang="en-US" sz="2800" dirty="0">
            <a:latin typeface="IRANSans" panose="02040503050201020203" pitchFamily="18" charset="-78"/>
            <a:cs typeface="IRANSans" panose="02040503050201020203" pitchFamily="18" charset="-78"/>
          </a:endParaRPr>
        </a:p>
      </dgm:t>
    </dgm:pt>
    <dgm:pt modelId="{C40CF448-CFFC-4CBB-901D-76705132D1FA}" type="parTrans" cxnId="{36C6D286-C850-40AD-9D31-BE00241B1A4F}">
      <dgm:prSet/>
      <dgm:spPr/>
      <dgm:t>
        <a:bodyPr/>
        <a:lstStyle/>
        <a:p>
          <a:endParaRPr lang="en-US">
            <a:latin typeface="IRANSans" panose="02040503050201020203" pitchFamily="18" charset="-78"/>
            <a:cs typeface="IRANSans" panose="02040503050201020203" pitchFamily="18" charset="-78"/>
          </a:endParaRPr>
        </a:p>
      </dgm:t>
    </dgm:pt>
    <dgm:pt modelId="{FB813A67-6FEB-4F5F-97F6-3E76C9E853A7}" type="sibTrans" cxnId="{36C6D286-C850-40AD-9D31-BE00241B1A4F}">
      <dgm:prSet/>
      <dgm:spPr/>
      <dgm:t>
        <a:bodyPr/>
        <a:lstStyle/>
        <a:p>
          <a:endParaRPr lang="en-US">
            <a:latin typeface="IRANSans" panose="02040503050201020203" pitchFamily="18" charset="-78"/>
            <a:cs typeface="IRANSans" panose="02040503050201020203" pitchFamily="18" charset="-78"/>
          </a:endParaRPr>
        </a:p>
      </dgm:t>
    </dgm:pt>
    <dgm:pt modelId="{0861FCDA-FE84-4B45-8769-7E9B25DBDFE7}">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بازبینی و طراحی ابزار بر اساس زیربنای موجود، مثلا تمرکز زدایی</a:t>
          </a:r>
          <a:endParaRPr lang="en-US" sz="1400" dirty="0">
            <a:latin typeface="IRANSans" panose="02040503050201020203" pitchFamily="18" charset="-78"/>
            <a:cs typeface="IRANSans" panose="02040503050201020203" pitchFamily="18" charset="-78"/>
          </a:endParaRPr>
        </a:p>
      </dgm:t>
    </dgm:pt>
    <dgm:pt modelId="{F3B152CD-C948-4781-A8CC-9B3B3B933809}" type="parTrans" cxnId="{30BDD812-1585-48D8-BA41-F44FC529F114}">
      <dgm:prSet/>
      <dgm:spPr/>
      <dgm:t>
        <a:bodyPr/>
        <a:lstStyle/>
        <a:p>
          <a:pPr rtl="1"/>
          <a:endParaRPr lang="en-US" sz="3200">
            <a:latin typeface="IRANSans" panose="02040503050201020203" pitchFamily="18" charset="-78"/>
            <a:cs typeface="IRANSans" panose="02040503050201020203" pitchFamily="18" charset="-78"/>
          </a:endParaRPr>
        </a:p>
      </dgm:t>
    </dgm:pt>
    <dgm:pt modelId="{75BB5047-B3BD-4B28-A842-037C0A83DEDF}" type="sibTrans" cxnId="{30BDD812-1585-48D8-BA41-F44FC529F114}">
      <dgm:prSet/>
      <dgm:spPr/>
      <dgm:t>
        <a:bodyPr/>
        <a:lstStyle/>
        <a:p>
          <a:endParaRPr lang="en-US">
            <a:latin typeface="IRANSans" panose="02040503050201020203" pitchFamily="18" charset="-78"/>
            <a:cs typeface="IRANSans" panose="02040503050201020203" pitchFamily="18" charset="-78"/>
          </a:endParaRPr>
        </a:p>
      </dgm:t>
    </dgm:pt>
    <dgm:pt modelId="{A6313753-4452-439E-83EF-3C6D110C37C3}">
      <dgm:prSet phldrT="[Text]" custT="1"/>
      <dgm:spPr/>
      <dgm:t>
        <a:bodyPr/>
        <a:lstStyle/>
        <a:p>
          <a:pPr rtl="1"/>
          <a:r>
            <a:rPr lang="fa-IR" sz="1400" b="0" i="0" dirty="0">
              <a:latin typeface="IRANSans" panose="02040503050201020203" pitchFamily="18" charset="-78"/>
              <a:cs typeface="IRANSans" panose="02040503050201020203" pitchFamily="18" charset="-78"/>
            </a:rPr>
            <a:t>تغییر فراپارامترها در فرایند یادگیری</a:t>
          </a:r>
          <a:endParaRPr lang="en-US" sz="1400" dirty="0">
            <a:latin typeface="IRANSans" panose="02040503050201020203" pitchFamily="18" charset="-78"/>
            <a:cs typeface="IRANSans" panose="02040503050201020203" pitchFamily="18" charset="-78"/>
          </a:endParaRPr>
        </a:p>
      </dgm:t>
    </dgm:pt>
    <dgm:pt modelId="{275C65B0-4BC1-4B09-B46C-33E866622688}" type="parTrans" cxnId="{57165D72-8BE3-4275-AB1C-8149BE6F458E}">
      <dgm:prSet/>
      <dgm:spPr/>
      <dgm:t>
        <a:bodyPr/>
        <a:lstStyle/>
        <a:p>
          <a:pPr rtl="1"/>
          <a:endParaRPr lang="en-US" sz="3200">
            <a:latin typeface="IRANSans" panose="02040503050201020203" pitchFamily="18" charset="-78"/>
            <a:cs typeface="IRANSans" panose="02040503050201020203" pitchFamily="18" charset="-78"/>
          </a:endParaRPr>
        </a:p>
      </dgm:t>
    </dgm:pt>
    <dgm:pt modelId="{DDD2F991-A632-4FB0-A834-1C4A3587815A}" type="sibTrans" cxnId="{57165D72-8BE3-4275-AB1C-8149BE6F458E}">
      <dgm:prSet/>
      <dgm:spPr/>
      <dgm:t>
        <a:bodyPr/>
        <a:lstStyle/>
        <a:p>
          <a:endParaRPr lang="en-US">
            <a:latin typeface="IRANSans" panose="02040503050201020203" pitchFamily="18" charset="-78"/>
            <a:cs typeface="IRANSans" panose="02040503050201020203" pitchFamily="18" charset="-78"/>
          </a:endParaRPr>
        </a:p>
      </dgm:t>
    </dgm:pt>
    <dgm:pt modelId="{BB52291C-294F-4333-AD45-8B844B07F050}">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26670" tIns="17780" rIns="26670" bIns="17780" numCol="1" spcCol="1270" anchor="ctr" anchorCtr="0"/>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ea typeface="+mn-ea"/>
              <a:cs typeface="IRANSans" panose="02040503050201020203" pitchFamily="18" charset="-78"/>
            </a:rPr>
            <a:t>تغییر در ارزیابی و کاربرد</a:t>
          </a:r>
          <a:endParaRPr lang="en-US" sz="1400" b="0" i="0" kern="1200" dirty="0">
            <a:solidFill>
              <a:srgbClr val="000000"/>
            </a:solidFill>
            <a:effectLst/>
            <a:latin typeface="IRANSans" panose="02040503050201020203" pitchFamily="18" charset="-78"/>
            <a:ea typeface="+mn-ea"/>
            <a:cs typeface="IRANSans" panose="02040503050201020203" pitchFamily="18" charset="-78"/>
          </a:endParaRPr>
        </a:p>
      </dgm:t>
    </dgm:pt>
    <dgm:pt modelId="{EC30CC54-5F46-4D6F-8C31-94F1D14C7442}" type="parTrans" cxnId="{777F99AC-CB6F-4D9C-8D00-1849FFBE9300}">
      <dgm:prSet/>
      <dgm:spPr/>
      <dgm:t>
        <a:bodyPr/>
        <a:lstStyle/>
        <a:p>
          <a:pPr rtl="1"/>
          <a:endParaRPr lang="en-US" sz="3200">
            <a:latin typeface="IRANSans" panose="02040503050201020203" pitchFamily="18" charset="-78"/>
            <a:cs typeface="IRANSans" panose="02040503050201020203" pitchFamily="18" charset="-78"/>
          </a:endParaRPr>
        </a:p>
      </dgm:t>
    </dgm:pt>
    <dgm:pt modelId="{1EBABC23-F4AE-4FCF-90EE-375096C30F70}" type="sibTrans" cxnId="{777F99AC-CB6F-4D9C-8D00-1849FFBE9300}">
      <dgm:prSet/>
      <dgm:spPr/>
      <dgm:t>
        <a:bodyPr/>
        <a:lstStyle/>
        <a:p>
          <a:endParaRPr lang="en-US">
            <a:latin typeface="IRANSans" panose="02040503050201020203" pitchFamily="18" charset="-78"/>
            <a:cs typeface="IRANSans" panose="02040503050201020203" pitchFamily="18" charset="-78"/>
          </a:endParaRPr>
        </a:p>
      </dgm:t>
    </dgm:pt>
    <dgm:pt modelId="{FB9BF2A5-2504-4280-9EBD-74082006C86B}">
      <dgm:prSet phldrT="[Text]" custT="1"/>
      <dgm:spPr/>
      <dgm:t>
        <a:bodyPr/>
        <a:lstStyle/>
        <a:p>
          <a:pPr rtl="1"/>
          <a:r>
            <a:rPr lang="fa-IR" sz="1400" b="0" i="0" dirty="0">
              <a:solidFill>
                <a:srgbClr val="000000"/>
              </a:solidFill>
              <a:effectLst/>
              <a:latin typeface="IRANSans" panose="02040503050201020203" pitchFamily="18" charset="-78"/>
              <a:cs typeface="IRANSans" panose="02040503050201020203" pitchFamily="18" charset="-78"/>
            </a:rPr>
            <a:t>تغییر نحوه‌ی بهره‌وری</a:t>
          </a:r>
          <a:endParaRPr lang="en-US" sz="1400" dirty="0">
            <a:latin typeface="IRANSans" panose="02040503050201020203" pitchFamily="18" charset="-78"/>
            <a:cs typeface="IRANSans" panose="02040503050201020203" pitchFamily="18" charset="-78"/>
          </a:endParaRPr>
        </a:p>
      </dgm:t>
    </dgm:pt>
    <dgm:pt modelId="{75064D9F-F7CC-47FA-98C3-11C5955DCA4E}" type="parTrans" cxnId="{46161F33-049C-4DDB-9DF0-6D3FBAE23404}">
      <dgm:prSet/>
      <dgm:spPr/>
      <dgm:t>
        <a:bodyPr/>
        <a:lstStyle/>
        <a:p>
          <a:pPr rtl="1"/>
          <a:endParaRPr lang="en-US" sz="3200">
            <a:latin typeface="IRANSans" panose="02040503050201020203" pitchFamily="18" charset="-78"/>
            <a:cs typeface="IRANSans" panose="02040503050201020203" pitchFamily="18" charset="-78"/>
          </a:endParaRPr>
        </a:p>
      </dgm:t>
    </dgm:pt>
    <dgm:pt modelId="{1C34D24D-7639-4221-9259-F655232A4F77}" type="sibTrans" cxnId="{46161F33-049C-4DDB-9DF0-6D3FBAE23404}">
      <dgm:prSet/>
      <dgm:spPr/>
      <dgm:t>
        <a:bodyPr/>
        <a:lstStyle/>
        <a:p>
          <a:endParaRPr lang="en-US">
            <a:latin typeface="IRANSans" panose="02040503050201020203" pitchFamily="18" charset="-78"/>
            <a:cs typeface="IRANSans" panose="02040503050201020203" pitchFamily="18" charset="-78"/>
          </a:endParaRPr>
        </a:p>
      </dgm:t>
    </dgm:pt>
    <dgm:pt modelId="{4792D860-A524-4ABD-8100-7E68784F0A5F}">
      <dgm:prSet phldrT="[Text]" custT="1"/>
      <dgm:spPr>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gm:spPr>
      <dgm:t>
        <a:bodyPr spcFirstLastPara="0" vert="horz" wrap="square" lIns="26670" tIns="17780" rIns="26670" bIns="17780" numCol="1" spcCol="1270" anchor="ctr" anchorCtr="0"/>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ea typeface="+mn-ea"/>
              <a:cs typeface="IRANSans" panose="02040503050201020203" pitchFamily="18" charset="-78"/>
            </a:rPr>
            <a:t>تغییر فرایند استنتاج</a:t>
          </a:r>
          <a:endParaRPr lang="en-US" sz="1400" b="0" i="0" kern="1200" dirty="0">
            <a:solidFill>
              <a:srgbClr val="000000"/>
            </a:solidFill>
            <a:effectLst/>
            <a:latin typeface="IRANSans" panose="02040503050201020203" pitchFamily="18" charset="-78"/>
            <a:ea typeface="+mn-ea"/>
            <a:cs typeface="IRANSans" panose="02040503050201020203" pitchFamily="18" charset="-78"/>
          </a:endParaRPr>
        </a:p>
      </dgm:t>
    </dgm:pt>
    <dgm:pt modelId="{09B7B88E-C4DF-4F29-8A53-3CC354BCB7AD}" type="parTrans" cxnId="{548705CF-4FC1-485A-AF35-1D448E15F7E1}">
      <dgm:prSet/>
      <dgm:spPr/>
      <dgm:t>
        <a:bodyPr/>
        <a:lstStyle/>
        <a:p>
          <a:endParaRPr lang="en-US">
            <a:latin typeface="IRANSans" panose="02040503050201020203" pitchFamily="18" charset="-78"/>
            <a:cs typeface="IRANSans" panose="02040503050201020203" pitchFamily="18" charset="-78"/>
          </a:endParaRPr>
        </a:p>
      </dgm:t>
    </dgm:pt>
    <dgm:pt modelId="{B7F56A07-9148-4835-9D95-82DE7438DC49}" type="sibTrans" cxnId="{548705CF-4FC1-485A-AF35-1D448E15F7E1}">
      <dgm:prSet/>
      <dgm:spPr/>
      <dgm:t>
        <a:bodyPr/>
        <a:lstStyle/>
        <a:p>
          <a:endParaRPr lang="en-US">
            <a:latin typeface="IRANSans" panose="02040503050201020203" pitchFamily="18" charset="-78"/>
            <a:cs typeface="IRANSans" panose="02040503050201020203" pitchFamily="18" charset="-78"/>
          </a:endParaRPr>
        </a:p>
      </dgm:t>
    </dgm:pt>
    <dgm:pt modelId="{2948BB97-B635-462C-8F2F-9A1745C645C2}" type="pres">
      <dgm:prSet presAssocID="{B1CE8FC2-C80D-429B-BEFF-294EDBC970C3}" presName="diagram" presStyleCnt="0">
        <dgm:presLayoutVars>
          <dgm:chPref val="1"/>
          <dgm:dir/>
          <dgm:animOne val="branch"/>
          <dgm:animLvl val="lvl"/>
          <dgm:resizeHandles/>
        </dgm:presLayoutVars>
      </dgm:prSet>
      <dgm:spPr/>
    </dgm:pt>
    <dgm:pt modelId="{10ECBFF0-7578-4012-852A-05EA7BDA9F5E}" type="pres">
      <dgm:prSet presAssocID="{97ABDF42-F02C-4D15-85AC-FA1F4A893E08}" presName="root" presStyleCnt="0"/>
      <dgm:spPr/>
    </dgm:pt>
    <dgm:pt modelId="{46829A60-B986-4F45-9923-1F3BD33B9F0F}" type="pres">
      <dgm:prSet presAssocID="{97ABDF42-F02C-4D15-85AC-FA1F4A893E08}" presName="rootComposite" presStyleCnt="0"/>
      <dgm:spPr/>
    </dgm:pt>
    <dgm:pt modelId="{B0C03FE7-C7AE-4651-9F01-73B7E2A5725E}" type="pres">
      <dgm:prSet presAssocID="{97ABDF42-F02C-4D15-85AC-FA1F4A893E08}" presName="rootText" presStyleLbl="node1" presStyleIdx="0" presStyleCnt="3" custScaleX="1186773" custScaleY="748045" custLinFactNeighborY="9988"/>
      <dgm:spPr/>
    </dgm:pt>
    <dgm:pt modelId="{66DC8B8F-3409-4BF3-9EA6-828FA747A66F}" type="pres">
      <dgm:prSet presAssocID="{97ABDF42-F02C-4D15-85AC-FA1F4A893E08}" presName="rootConnector" presStyleLbl="node1" presStyleIdx="0" presStyleCnt="3"/>
      <dgm:spPr/>
    </dgm:pt>
    <dgm:pt modelId="{58E3B936-D4A4-4176-A316-4CE7D524FDFD}" type="pres">
      <dgm:prSet presAssocID="{97ABDF42-F02C-4D15-85AC-FA1F4A893E08}" presName="childShape" presStyleCnt="0"/>
      <dgm:spPr/>
    </dgm:pt>
    <dgm:pt modelId="{F84AAE7F-26E2-48AC-B520-A06D7C0AE017}" type="pres">
      <dgm:prSet presAssocID="{2D191A21-3290-4730-AB53-A60B88AEB66E}" presName="Name13" presStyleLbl="parChTrans1D2" presStyleIdx="0" presStyleCnt="12" custSzX="482775" custSzY="385379"/>
      <dgm:spPr/>
    </dgm:pt>
    <dgm:pt modelId="{3A981377-3BC5-494D-936F-F80B2E15DFE5}" type="pres">
      <dgm:prSet presAssocID="{1F5A6E15-1CA0-495E-BE3C-53290B87F221}" presName="childText" presStyleLbl="bgAcc1" presStyleIdx="0" presStyleCnt="12" custScaleX="1186771" custScaleY="422776">
        <dgm:presLayoutVars>
          <dgm:bulletEnabled val="1"/>
        </dgm:presLayoutVars>
      </dgm:prSet>
      <dgm:spPr/>
    </dgm:pt>
    <dgm:pt modelId="{89DB64C2-2C69-48BD-818B-D90E56CDC370}" type="pres">
      <dgm:prSet presAssocID="{9B9D545C-AAB6-4FE4-AF77-E320C2ECF151}" presName="Name13" presStyleLbl="parChTrans1D2" presStyleIdx="1" presStyleCnt="12" custSzX="482775" custSzY="1102896"/>
      <dgm:spPr/>
    </dgm:pt>
    <dgm:pt modelId="{7D01246E-30CB-4E5B-B010-1FB5831DF891}" type="pres">
      <dgm:prSet presAssocID="{FBE2C68B-C46E-4157-8B80-0E0D0D4BDBD2}" presName="childText" presStyleLbl="bgAcc1" presStyleIdx="1" presStyleCnt="12" custScaleX="1186771" custScaleY="422776">
        <dgm:presLayoutVars>
          <dgm:bulletEnabled val="1"/>
        </dgm:presLayoutVars>
      </dgm:prSet>
      <dgm:spPr/>
    </dgm:pt>
    <dgm:pt modelId="{903D1DD9-123F-496B-8BC7-D829AE9EF1D7}" type="pres">
      <dgm:prSet presAssocID="{EBDD8F85-EA4A-4983-8A81-0C716A7DAE85}" presName="Name13" presStyleLbl="parChTrans1D2" presStyleIdx="2" presStyleCnt="12" custSzX="482775" custSzY="1820413"/>
      <dgm:spPr/>
    </dgm:pt>
    <dgm:pt modelId="{2AA86F60-08DB-4983-AA4F-5D66D1A62F28}" type="pres">
      <dgm:prSet presAssocID="{AE375CAA-B0C8-405F-87AE-AF261A5334BB}" presName="childText" presStyleLbl="bgAcc1" presStyleIdx="2" presStyleCnt="12" custScaleX="1186771" custScaleY="422776">
        <dgm:presLayoutVars>
          <dgm:bulletEnabled val="1"/>
        </dgm:presLayoutVars>
      </dgm:prSet>
      <dgm:spPr/>
    </dgm:pt>
    <dgm:pt modelId="{EA8E0877-5AD3-46E4-8277-ED51544DE4E7}" type="pres">
      <dgm:prSet presAssocID="{C22E39D5-ED6F-46A7-B11D-79F0B70869DF}" presName="Name13" presStyleLbl="parChTrans1D2" presStyleIdx="3" presStyleCnt="12" custSzX="482775" custSzY="3255446"/>
      <dgm:spPr/>
    </dgm:pt>
    <dgm:pt modelId="{3B75B2C2-EA27-4062-8F67-316340364425}" type="pres">
      <dgm:prSet presAssocID="{6953F7A6-C40E-4568-B448-F6B70F0F8144}" presName="childText" presStyleLbl="bgAcc1" presStyleIdx="3" presStyleCnt="12" custScaleX="1186771" custScaleY="422776">
        <dgm:presLayoutVars>
          <dgm:bulletEnabled val="1"/>
        </dgm:presLayoutVars>
      </dgm:prSet>
      <dgm:spPr/>
    </dgm:pt>
    <dgm:pt modelId="{4F910F5D-3E6B-4566-A29D-EC1B90A8E705}" type="pres">
      <dgm:prSet presAssocID="{8D1AFA77-ACCD-443B-A332-D8CD4483509E}" presName="root" presStyleCnt="0"/>
      <dgm:spPr/>
    </dgm:pt>
    <dgm:pt modelId="{3A3FC291-37DE-40B6-9581-9488EFC878E2}" type="pres">
      <dgm:prSet presAssocID="{8D1AFA77-ACCD-443B-A332-D8CD4483509E}" presName="rootComposite" presStyleCnt="0"/>
      <dgm:spPr/>
    </dgm:pt>
    <dgm:pt modelId="{5586C021-2FD8-4626-BAD9-D88C618253F6}" type="pres">
      <dgm:prSet presAssocID="{8D1AFA77-ACCD-443B-A332-D8CD4483509E}" presName="rootText" presStyleLbl="node1" presStyleIdx="1" presStyleCnt="3" custScaleX="1186773" custScaleY="748045"/>
      <dgm:spPr/>
    </dgm:pt>
    <dgm:pt modelId="{65D51EA5-EBBA-4CC3-B1DF-DDA307E5216B}" type="pres">
      <dgm:prSet presAssocID="{8D1AFA77-ACCD-443B-A332-D8CD4483509E}" presName="rootConnector" presStyleLbl="node1" presStyleIdx="1" presStyleCnt="3"/>
      <dgm:spPr/>
    </dgm:pt>
    <dgm:pt modelId="{EB4A8446-2A79-44AE-95A8-223B3B1BEEA1}" type="pres">
      <dgm:prSet presAssocID="{8D1AFA77-ACCD-443B-A332-D8CD4483509E}" presName="childShape" presStyleCnt="0"/>
      <dgm:spPr/>
    </dgm:pt>
    <dgm:pt modelId="{1B5810F0-FA2D-4DB2-B958-9F95BF464E6E}" type="pres">
      <dgm:prSet presAssocID="{4635B7BA-6D62-4705-9BA3-5842BEE9B7DF}" presName="Name13" presStyleLbl="parChTrans1D2" presStyleIdx="4" presStyleCnt="12" custSzX="482775" custSzY="385379"/>
      <dgm:spPr/>
    </dgm:pt>
    <dgm:pt modelId="{A0DB0BE5-4428-4412-8DD8-5996A3347B20}" type="pres">
      <dgm:prSet presAssocID="{39F4B96F-2D7B-42E3-BACB-B014765367C2}" presName="childText" presStyleLbl="bgAcc1" presStyleIdx="4" presStyleCnt="12" custScaleX="1186771" custScaleY="422776">
        <dgm:presLayoutVars>
          <dgm:bulletEnabled val="1"/>
        </dgm:presLayoutVars>
      </dgm:prSet>
      <dgm:spPr/>
    </dgm:pt>
    <dgm:pt modelId="{F6C5A0B3-2EC7-41EE-B7C1-D83B22996944}" type="pres">
      <dgm:prSet presAssocID="{1A5197EF-B079-487A-9889-6209C787C326}" presName="Name13" presStyleLbl="parChTrans1D2" presStyleIdx="5" presStyleCnt="12" custSzX="482775" custSzY="1102896"/>
      <dgm:spPr/>
    </dgm:pt>
    <dgm:pt modelId="{336A9061-35C2-41C3-9A69-F1EA1AA27915}" type="pres">
      <dgm:prSet presAssocID="{5D03CE74-19F2-4895-B6D0-7F3290978663}" presName="childText" presStyleLbl="bgAcc1" presStyleIdx="5" presStyleCnt="12" custScaleX="1186771" custScaleY="422776">
        <dgm:presLayoutVars>
          <dgm:bulletEnabled val="1"/>
        </dgm:presLayoutVars>
      </dgm:prSet>
      <dgm:spPr/>
    </dgm:pt>
    <dgm:pt modelId="{B47ADE1F-FAD5-4ABE-B9CF-54749AB5F675}" type="pres">
      <dgm:prSet presAssocID="{EC32B0E0-613E-43C1-ACED-0EB450334475}" presName="Name13" presStyleLbl="parChTrans1D2" presStyleIdx="6" presStyleCnt="12" custSzX="482775" custSzY="1820413"/>
      <dgm:spPr/>
    </dgm:pt>
    <dgm:pt modelId="{13761BCF-E0A8-40CA-8375-1EF32C68F1F9}" type="pres">
      <dgm:prSet presAssocID="{B99FF314-3352-463A-8D4F-2D0F988314FC}" presName="childText" presStyleLbl="bgAcc1" presStyleIdx="6" presStyleCnt="12" custScaleX="1186771" custScaleY="422776">
        <dgm:presLayoutVars>
          <dgm:bulletEnabled val="1"/>
        </dgm:presLayoutVars>
      </dgm:prSet>
      <dgm:spPr/>
    </dgm:pt>
    <dgm:pt modelId="{18B78F9A-B6AC-44B5-8C89-369C26EC08FB}" type="pres">
      <dgm:prSet presAssocID="{B0058FE6-0613-46BB-90CF-ADA46E4132DF}" presName="root" presStyleCnt="0"/>
      <dgm:spPr/>
    </dgm:pt>
    <dgm:pt modelId="{00DBB363-FB3B-40E0-9A0A-CDCBB208F9BD}" type="pres">
      <dgm:prSet presAssocID="{B0058FE6-0613-46BB-90CF-ADA46E4132DF}" presName="rootComposite" presStyleCnt="0"/>
      <dgm:spPr/>
    </dgm:pt>
    <dgm:pt modelId="{9241326C-F67D-4975-8452-B80553686EC1}" type="pres">
      <dgm:prSet presAssocID="{B0058FE6-0613-46BB-90CF-ADA46E4132DF}" presName="rootText" presStyleLbl="node1" presStyleIdx="2" presStyleCnt="3" custScaleX="1186773" custScaleY="748045"/>
      <dgm:spPr/>
    </dgm:pt>
    <dgm:pt modelId="{026DC3C0-5715-4F0A-9020-5F27C7003CF5}" type="pres">
      <dgm:prSet presAssocID="{B0058FE6-0613-46BB-90CF-ADA46E4132DF}" presName="rootConnector" presStyleLbl="node1" presStyleIdx="2" presStyleCnt="3"/>
      <dgm:spPr/>
    </dgm:pt>
    <dgm:pt modelId="{BB2C0C9B-4356-4646-A6E2-8AD906F550E4}" type="pres">
      <dgm:prSet presAssocID="{B0058FE6-0613-46BB-90CF-ADA46E4132DF}" presName="childShape" presStyleCnt="0"/>
      <dgm:spPr/>
    </dgm:pt>
    <dgm:pt modelId="{7477E2FF-A74B-4112-A22B-4FA24AC78B2F}" type="pres">
      <dgm:prSet presAssocID="{F3B152CD-C948-4781-A8CC-9B3B3B933809}" presName="Name13" presStyleLbl="parChTrans1D2" presStyleIdx="7" presStyleCnt="12" custSzX="482775" custSzY="385379"/>
      <dgm:spPr/>
    </dgm:pt>
    <dgm:pt modelId="{8BC34B60-F066-402C-833C-F142E6841D4A}" type="pres">
      <dgm:prSet presAssocID="{0861FCDA-FE84-4B45-8769-7E9B25DBDFE7}" presName="childText" presStyleLbl="bgAcc1" presStyleIdx="7" presStyleCnt="12" custScaleX="1186771" custScaleY="422776">
        <dgm:presLayoutVars>
          <dgm:bulletEnabled val="1"/>
        </dgm:presLayoutVars>
      </dgm:prSet>
      <dgm:spPr/>
    </dgm:pt>
    <dgm:pt modelId="{C658EC5C-1E15-4B1C-BFCE-463D9B36874F}" type="pres">
      <dgm:prSet presAssocID="{275C65B0-4BC1-4B09-B46C-33E866622688}" presName="Name13" presStyleLbl="parChTrans1D2" presStyleIdx="8" presStyleCnt="12" custSzX="482775" custSzY="1102896"/>
      <dgm:spPr/>
    </dgm:pt>
    <dgm:pt modelId="{F26887E5-607E-4C0F-ACFD-667569791518}" type="pres">
      <dgm:prSet presAssocID="{A6313753-4452-439E-83EF-3C6D110C37C3}" presName="childText" presStyleLbl="bgAcc1" presStyleIdx="8" presStyleCnt="12" custScaleX="1186771" custScaleY="422776">
        <dgm:presLayoutVars>
          <dgm:bulletEnabled val="1"/>
        </dgm:presLayoutVars>
      </dgm:prSet>
      <dgm:spPr/>
    </dgm:pt>
    <dgm:pt modelId="{ADF5DC5B-47D4-4D4C-BE76-A23FAD0D5681}" type="pres">
      <dgm:prSet presAssocID="{EC30CC54-5F46-4D6F-8C31-94F1D14C7442}" presName="Name13" presStyleLbl="parChTrans1D2" presStyleIdx="9" presStyleCnt="12" custSzX="482775" custSzY="1820413"/>
      <dgm:spPr/>
    </dgm:pt>
    <dgm:pt modelId="{163380CA-43C9-47C6-B3D9-3F14320D42A7}" type="pres">
      <dgm:prSet presAssocID="{BB52291C-294F-4333-AD45-8B844B07F050}" presName="childText" presStyleLbl="bgAcc1" presStyleIdx="9" presStyleCnt="12" custScaleX="1186771" custScaleY="422776">
        <dgm:presLayoutVars>
          <dgm:bulletEnabled val="1"/>
        </dgm:presLayoutVars>
      </dgm:prSet>
      <dgm:spPr>
        <a:xfrm>
          <a:off x="8365579" y="2653117"/>
          <a:ext cx="2983477" cy="664272"/>
        </a:xfrm>
        <a:prstGeom prst="roundRect">
          <a:avLst>
            <a:gd name="adj" fmla="val 10000"/>
          </a:avLst>
        </a:prstGeom>
      </dgm:spPr>
    </dgm:pt>
    <dgm:pt modelId="{50A90038-987A-4C26-9BBC-4B5C6D84845F}" type="pres">
      <dgm:prSet presAssocID="{09B7B88E-C4DF-4F29-8A53-3CC354BCB7AD}" presName="Name13" presStyleLbl="parChTrans1D2" presStyleIdx="10" presStyleCnt="12" custSzX="482775" custSzY="1820413"/>
      <dgm:spPr/>
    </dgm:pt>
    <dgm:pt modelId="{62147276-CA59-457E-9C1A-F7E4F0ADE5F7}" type="pres">
      <dgm:prSet presAssocID="{4792D860-A524-4ABD-8100-7E68784F0A5F}" presName="childText" presStyleLbl="bgAcc1" presStyleIdx="10" presStyleCnt="12" custScaleX="1186771" custScaleY="422776">
        <dgm:presLayoutVars>
          <dgm:bulletEnabled val="1"/>
        </dgm:presLayoutVars>
      </dgm:prSet>
      <dgm:spPr>
        <a:xfrm>
          <a:off x="8365579" y="3356670"/>
          <a:ext cx="2983477" cy="664272"/>
        </a:xfrm>
        <a:prstGeom prst="roundRect">
          <a:avLst>
            <a:gd name="adj" fmla="val 10000"/>
          </a:avLst>
        </a:prstGeom>
      </dgm:spPr>
    </dgm:pt>
    <dgm:pt modelId="{0E94779E-2931-4E48-ACA8-7783253E44F4}" type="pres">
      <dgm:prSet presAssocID="{75064D9F-F7CC-47FA-98C3-11C5955DCA4E}" presName="Name13" presStyleLbl="parChTrans1D2" presStyleIdx="11" presStyleCnt="12" custSzX="482775" custSzY="2537929"/>
      <dgm:spPr/>
    </dgm:pt>
    <dgm:pt modelId="{E34BF002-2F27-4975-851C-61378C98DF0E}" type="pres">
      <dgm:prSet presAssocID="{FB9BF2A5-2504-4280-9EBD-74082006C86B}" presName="childText" presStyleLbl="bgAcc1" presStyleIdx="11" presStyleCnt="12" custScaleX="1186771" custScaleY="422776">
        <dgm:presLayoutVars>
          <dgm:bulletEnabled val="1"/>
        </dgm:presLayoutVars>
      </dgm:prSet>
      <dgm:spPr/>
    </dgm:pt>
  </dgm:ptLst>
  <dgm:cxnLst>
    <dgm:cxn modelId="{EE6D4702-FC60-47D6-B4C9-937FC74DD7F3}" srcId="{B1CE8FC2-C80D-429B-BEFF-294EDBC970C3}" destId="{97ABDF42-F02C-4D15-85AC-FA1F4A893E08}" srcOrd="0" destOrd="0" parTransId="{9465FEF3-3512-4E59-9052-15D38E5DDBBF}" sibTransId="{56165672-3374-48E5-B63F-C0210C2FD4CD}"/>
    <dgm:cxn modelId="{68A9E102-FF2B-4C2A-AD28-6A9D45317C4E}" type="presOf" srcId="{0861FCDA-FE84-4B45-8769-7E9B25DBDFE7}" destId="{8BC34B60-F066-402C-833C-F142E6841D4A}" srcOrd="0" destOrd="0" presId="urn:microsoft.com/office/officeart/2005/8/layout/hierarchy3"/>
    <dgm:cxn modelId="{99D3E304-27B5-4F36-857C-3DE323EC7CA2}" type="presOf" srcId="{BB52291C-294F-4333-AD45-8B844B07F050}" destId="{163380CA-43C9-47C6-B3D9-3F14320D42A7}" srcOrd="0" destOrd="0" presId="urn:microsoft.com/office/officeart/2005/8/layout/hierarchy3"/>
    <dgm:cxn modelId="{FDF62708-0636-4BB0-870B-E7EEDF1E0129}" type="presOf" srcId="{5D03CE74-19F2-4895-B6D0-7F3290978663}" destId="{336A9061-35C2-41C3-9A69-F1EA1AA27915}" srcOrd="0" destOrd="0" presId="urn:microsoft.com/office/officeart/2005/8/layout/hierarchy3"/>
    <dgm:cxn modelId="{59E1BD0B-65E7-4903-9F23-A63B8F8A6DBF}" srcId="{97ABDF42-F02C-4D15-85AC-FA1F4A893E08}" destId="{1F5A6E15-1CA0-495E-BE3C-53290B87F221}" srcOrd="0" destOrd="0" parTransId="{2D191A21-3290-4730-AB53-A60B88AEB66E}" sibTransId="{AF9BC228-A6CA-4E6F-93D4-D757F3F97977}"/>
    <dgm:cxn modelId="{30BDD812-1585-48D8-BA41-F44FC529F114}" srcId="{B0058FE6-0613-46BB-90CF-ADA46E4132DF}" destId="{0861FCDA-FE84-4B45-8769-7E9B25DBDFE7}" srcOrd="0" destOrd="0" parTransId="{F3B152CD-C948-4781-A8CC-9B3B3B933809}" sibTransId="{75BB5047-B3BD-4B28-A842-037C0A83DEDF}"/>
    <dgm:cxn modelId="{ADB2431C-92A7-4C66-8AC2-83908F503C5C}" type="presOf" srcId="{97ABDF42-F02C-4D15-85AC-FA1F4A893E08}" destId="{66DC8B8F-3409-4BF3-9EA6-828FA747A66F}" srcOrd="1" destOrd="0" presId="urn:microsoft.com/office/officeart/2005/8/layout/hierarchy3"/>
    <dgm:cxn modelId="{2CA71624-A056-4DB1-97BD-B9073E5559D1}" srcId="{8D1AFA77-ACCD-443B-A332-D8CD4483509E}" destId="{39F4B96F-2D7B-42E3-BACB-B014765367C2}" srcOrd="0" destOrd="0" parTransId="{4635B7BA-6D62-4705-9BA3-5842BEE9B7DF}" sibTransId="{23BC7782-F174-4916-A2E8-4C0CA6AAD17F}"/>
    <dgm:cxn modelId="{E9FC3C27-CC19-4013-9544-A593DCCEC8B6}" type="presOf" srcId="{97ABDF42-F02C-4D15-85AC-FA1F4A893E08}" destId="{B0C03FE7-C7AE-4651-9F01-73B7E2A5725E}" srcOrd="0" destOrd="0" presId="urn:microsoft.com/office/officeart/2005/8/layout/hierarchy3"/>
    <dgm:cxn modelId="{685D0328-7D2F-4C50-9FC6-32863D3998C7}" type="presOf" srcId="{75064D9F-F7CC-47FA-98C3-11C5955DCA4E}" destId="{0E94779E-2931-4E48-ACA8-7783253E44F4}" srcOrd="0" destOrd="0" presId="urn:microsoft.com/office/officeart/2005/8/layout/hierarchy3"/>
    <dgm:cxn modelId="{DF4DE029-AF4F-4D12-9A06-4ACE27F51808}" type="presOf" srcId="{C22E39D5-ED6F-46A7-B11D-79F0B70869DF}" destId="{EA8E0877-5AD3-46E4-8277-ED51544DE4E7}" srcOrd="0" destOrd="0" presId="urn:microsoft.com/office/officeart/2005/8/layout/hierarchy3"/>
    <dgm:cxn modelId="{876F812B-F696-4F21-B0A8-17BA640C4364}" type="presOf" srcId="{39F4B96F-2D7B-42E3-BACB-B014765367C2}" destId="{A0DB0BE5-4428-4412-8DD8-5996A3347B20}" srcOrd="0" destOrd="0" presId="urn:microsoft.com/office/officeart/2005/8/layout/hierarchy3"/>
    <dgm:cxn modelId="{7152122D-03AA-48A2-94CC-57DA107CE0B6}" type="presOf" srcId="{FBE2C68B-C46E-4157-8B80-0E0D0D4BDBD2}" destId="{7D01246E-30CB-4E5B-B010-1FB5831DF891}" srcOrd="0" destOrd="0" presId="urn:microsoft.com/office/officeart/2005/8/layout/hierarchy3"/>
    <dgm:cxn modelId="{2FE7F62F-949A-4A1B-B31C-735C152D612E}" type="presOf" srcId="{4792D860-A524-4ABD-8100-7E68784F0A5F}" destId="{62147276-CA59-457E-9C1A-F7E4F0ADE5F7}" srcOrd="0" destOrd="0" presId="urn:microsoft.com/office/officeart/2005/8/layout/hierarchy3"/>
    <dgm:cxn modelId="{46161F33-049C-4DDB-9DF0-6D3FBAE23404}" srcId="{B0058FE6-0613-46BB-90CF-ADA46E4132DF}" destId="{FB9BF2A5-2504-4280-9EBD-74082006C86B}" srcOrd="4" destOrd="0" parTransId="{75064D9F-F7CC-47FA-98C3-11C5955DCA4E}" sibTransId="{1C34D24D-7639-4221-9259-F655232A4F77}"/>
    <dgm:cxn modelId="{D3B84735-A7D5-4C0F-90B6-D07F38BDB2B1}" type="presOf" srcId="{AE375CAA-B0C8-405F-87AE-AF261A5334BB}" destId="{2AA86F60-08DB-4983-AA4F-5D66D1A62F28}" srcOrd="0" destOrd="0" presId="urn:microsoft.com/office/officeart/2005/8/layout/hierarchy3"/>
    <dgm:cxn modelId="{11DE1760-B436-4197-94DB-4A5918480463}" type="presOf" srcId="{8D1AFA77-ACCD-443B-A332-D8CD4483509E}" destId="{5586C021-2FD8-4626-BAD9-D88C618253F6}" srcOrd="0" destOrd="0" presId="urn:microsoft.com/office/officeart/2005/8/layout/hierarchy3"/>
    <dgm:cxn modelId="{F83BF260-606F-44AB-9D1D-C17B0AE6B754}" type="presOf" srcId="{B0058FE6-0613-46BB-90CF-ADA46E4132DF}" destId="{9241326C-F67D-4975-8452-B80553686EC1}" srcOrd="0" destOrd="0" presId="urn:microsoft.com/office/officeart/2005/8/layout/hierarchy3"/>
    <dgm:cxn modelId="{A9F72546-36A0-4320-94F1-D99916836041}" type="presOf" srcId="{EC32B0E0-613E-43C1-ACED-0EB450334475}" destId="{B47ADE1F-FAD5-4ABE-B9CF-54749AB5F675}" srcOrd="0" destOrd="0" presId="urn:microsoft.com/office/officeart/2005/8/layout/hierarchy3"/>
    <dgm:cxn modelId="{06534A6C-87C8-475E-BC0F-3084A8E9B74E}" type="presOf" srcId="{275C65B0-4BC1-4B09-B46C-33E866622688}" destId="{C658EC5C-1E15-4B1C-BFCE-463D9B36874F}" srcOrd="0" destOrd="0" presId="urn:microsoft.com/office/officeart/2005/8/layout/hierarchy3"/>
    <dgm:cxn modelId="{E8E7FE4D-CDB1-4E7B-B9B2-5995FB780B26}" type="presOf" srcId="{9B9D545C-AAB6-4FE4-AF77-E320C2ECF151}" destId="{89DB64C2-2C69-48BD-818B-D90E56CDC370}" srcOrd="0" destOrd="0" presId="urn:microsoft.com/office/officeart/2005/8/layout/hierarchy3"/>
    <dgm:cxn modelId="{57165D72-8BE3-4275-AB1C-8149BE6F458E}" srcId="{B0058FE6-0613-46BB-90CF-ADA46E4132DF}" destId="{A6313753-4452-439E-83EF-3C6D110C37C3}" srcOrd="1" destOrd="0" parTransId="{275C65B0-4BC1-4B09-B46C-33E866622688}" sibTransId="{DDD2F991-A632-4FB0-A834-1C4A3587815A}"/>
    <dgm:cxn modelId="{E3CD1073-5288-47D4-B1F2-CCD62CE9468F}" srcId="{97ABDF42-F02C-4D15-85AC-FA1F4A893E08}" destId="{FBE2C68B-C46E-4157-8B80-0E0D0D4BDBD2}" srcOrd="1" destOrd="0" parTransId="{9B9D545C-AAB6-4FE4-AF77-E320C2ECF151}" sibTransId="{8A5C7B5A-F9CC-443E-8756-3B1401AF0191}"/>
    <dgm:cxn modelId="{28C13873-814D-4345-8621-BA2005B322BA}" type="presOf" srcId="{B1CE8FC2-C80D-429B-BEFF-294EDBC970C3}" destId="{2948BB97-B635-462C-8F2F-9A1745C645C2}" srcOrd="0" destOrd="0" presId="urn:microsoft.com/office/officeart/2005/8/layout/hierarchy3"/>
    <dgm:cxn modelId="{6F2B6073-4EDD-4045-A6DC-6AF386D18D99}" type="presOf" srcId="{FB9BF2A5-2504-4280-9EBD-74082006C86B}" destId="{E34BF002-2F27-4975-851C-61378C98DF0E}" srcOrd="0" destOrd="0" presId="urn:microsoft.com/office/officeart/2005/8/layout/hierarchy3"/>
    <dgm:cxn modelId="{A8F8B475-0785-4FF0-862C-4735BB860132}" srcId="{B1CE8FC2-C80D-429B-BEFF-294EDBC970C3}" destId="{8D1AFA77-ACCD-443B-A332-D8CD4483509E}" srcOrd="1" destOrd="0" parTransId="{601FD65F-7A7B-4F0C-A0D9-4D614CDAE6B2}" sibTransId="{D49323DC-9AFA-488E-B96B-26D35A2C7161}"/>
    <dgm:cxn modelId="{458CA956-BE59-4944-8D63-F7FCE5EACCF3}" type="presOf" srcId="{EC30CC54-5F46-4D6F-8C31-94F1D14C7442}" destId="{ADF5DC5B-47D4-4D4C-BE76-A23FAD0D5681}" srcOrd="0" destOrd="0" presId="urn:microsoft.com/office/officeart/2005/8/layout/hierarchy3"/>
    <dgm:cxn modelId="{6824B456-CAC2-4634-8D58-898C14948078}" srcId="{8D1AFA77-ACCD-443B-A332-D8CD4483509E}" destId="{B99FF314-3352-463A-8D4F-2D0F988314FC}" srcOrd="2" destOrd="0" parTransId="{EC32B0E0-613E-43C1-ACED-0EB450334475}" sibTransId="{57799A53-52F7-422C-96C5-DD181AF52B33}"/>
    <dgm:cxn modelId="{36C6D286-C850-40AD-9D31-BE00241B1A4F}" srcId="{B1CE8FC2-C80D-429B-BEFF-294EDBC970C3}" destId="{B0058FE6-0613-46BB-90CF-ADA46E4132DF}" srcOrd="2" destOrd="0" parTransId="{C40CF448-CFFC-4CBB-901D-76705132D1FA}" sibTransId="{FB813A67-6FEB-4F5F-97F6-3E76C9E853A7}"/>
    <dgm:cxn modelId="{AE889698-8037-4D3F-A604-247A6F43E46B}" type="presOf" srcId="{1A5197EF-B079-487A-9889-6209C787C326}" destId="{F6C5A0B3-2EC7-41EE-B7C1-D83B22996944}" srcOrd="0" destOrd="0" presId="urn:microsoft.com/office/officeart/2005/8/layout/hierarchy3"/>
    <dgm:cxn modelId="{59301F9C-D36F-486F-854A-15841B7E34EB}" srcId="{97ABDF42-F02C-4D15-85AC-FA1F4A893E08}" destId="{AE375CAA-B0C8-405F-87AE-AF261A5334BB}" srcOrd="2" destOrd="0" parTransId="{EBDD8F85-EA4A-4983-8A81-0C716A7DAE85}" sibTransId="{DA32B7C5-B089-4BCC-8728-E868A7EF67B6}"/>
    <dgm:cxn modelId="{224EAF9D-FFFF-4B11-95A4-D1BD247F7B31}" type="presOf" srcId="{4635B7BA-6D62-4705-9BA3-5842BEE9B7DF}" destId="{1B5810F0-FA2D-4DB2-B958-9F95BF464E6E}" srcOrd="0" destOrd="0" presId="urn:microsoft.com/office/officeart/2005/8/layout/hierarchy3"/>
    <dgm:cxn modelId="{B37F1D9E-85F2-47C2-830C-DA8DD6566EB2}" type="presOf" srcId="{B0058FE6-0613-46BB-90CF-ADA46E4132DF}" destId="{026DC3C0-5715-4F0A-9020-5F27C7003CF5}" srcOrd="1" destOrd="0" presId="urn:microsoft.com/office/officeart/2005/8/layout/hierarchy3"/>
    <dgm:cxn modelId="{5C565AA4-8019-49B3-AB66-1C00610A4A83}" type="presOf" srcId="{EBDD8F85-EA4A-4983-8A81-0C716A7DAE85}" destId="{903D1DD9-123F-496B-8BC7-D829AE9EF1D7}" srcOrd="0" destOrd="0" presId="urn:microsoft.com/office/officeart/2005/8/layout/hierarchy3"/>
    <dgm:cxn modelId="{7DE299A8-30BD-4D42-A2FC-3B83ED0A345A}" type="presOf" srcId="{09B7B88E-C4DF-4F29-8A53-3CC354BCB7AD}" destId="{50A90038-987A-4C26-9BBC-4B5C6D84845F}" srcOrd="0" destOrd="0" presId="urn:microsoft.com/office/officeart/2005/8/layout/hierarchy3"/>
    <dgm:cxn modelId="{3F384AAA-3A54-489E-BE9D-37A63BF725AD}" type="presOf" srcId="{8D1AFA77-ACCD-443B-A332-D8CD4483509E}" destId="{65D51EA5-EBBA-4CC3-B1DF-DDA307E5216B}" srcOrd="1" destOrd="0" presId="urn:microsoft.com/office/officeart/2005/8/layout/hierarchy3"/>
    <dgm:cxn modelId="{7F5EECAB-55D7-4C1D-9827-A1741E7C3AC5}" srcId="{8D1AFA77-ACCD-443B-A332-D8CD4483509E}" destId="{5D03CE74-19F2-4895-B6D0-7F3290978663}" srcOrd="1" destOrd="0" parTransId="{1A5197EF-B079-487A-9889-6209C787C326}" sibTransId="{288AF5DA-1FD1-4DFD-8180-F0A8ED2CC28F}"/>
    <dgm:cxn modelId="{777F99AC-CB6F-4D9C-8D00-1849FFBE9300}" srcId="{B0058FE6-0613-46BB-90CF-ADA46E4132DF}" destId="{BB52291C-294F-4333-AD45-8B844B07F050}" srcOrd="2" destOrd="0" parTransId="{EC30CC54-5F46-4D6F-8C31-94F1D14C7442}" sibTransId="{1EBABC23-F4AE-4FCF-90EE-375096C30F70}"/>
    <dgm:cxn modelId="{FB1C14B3-C87F-4F12-9F66-932C5B8D0D47}" type="presOf" srcId="{F3B152CD-C948-4781-A8CC-9B3B3B933809}" destId="{7477E2FF-A74B-4112-A22B-4FA24AC78B2F}" srcOrd="0" destOrd="0" presId="urn:microsoft.com/office/officeart/2005/8/layout/hierarchy3"/>
    <dgm:cxn modelId="{B6E229C4-4A3C-46D4-8ECF-DB9EBEAF2F5D}" type="presOf" srcId="{2D191A21-3290-4730-AB53-A60B88AEB66E}" destId="{F84AAE7F-26E2-48AC-B520-A06D7C0AE017}" srcOrd="0" destOrd="0" presId="urn:microsoft.com/office/officeart/2005/8/layout/hierarchy3"/>
    <dgm:cxn modelId="{5E29DEC6-C9F3-4248-8CC6-198B9932E98D}" type="presOf" srcId="{6953F7A6-C40E-4568-B448-F6B70F0F8144}" destId="{3B75B2C2-EA27-4062-8F67-316340364425}" srcOrd="0" destOrd="0" presId="urn:microsoft.com/office/officeart/2005/8/layout/hierarchy3"/>
    <dgm:cxn modelId="{548705CF-4FC1-485A-AF35-1D448E15F7E1}" srcId="{B0058FE6-0613-46BB-90CF-ADA46E4132DF}" destId="{4792D860-A524-4ABD-8100-7E68784F0A5F}" srcOrd="3" destOrd="0" parTransId="{09B7B88E-C4DF-4F29-8A53-3CC354BCB7AD}" sibTransId="{B7F56A07-9148-4835-9D95-82DE7438DC49}"/>
    <dgm:cxn modelId="{954C5AE8-6D40-4AEC-8A74-CBB0E852D774}" type="presOf" srcId="{A6313753-4452-439E-83EF-3C6D110C37C3}" destId="{F26887E5-607E-4C0F-ACFD-667569791518}" srcOrd="0" destOrd="0" presId="urn:microsoft.com/office/officeart/2005/8/layout/hierarchy3"/>
    <dgm:cxn modelId="{26A2A7E8-FEAF-48FD-A9E6-2372DD9ED8AE}" type="presOf" srcId="{B99FF314-3352-463A-8D4F-2D0F988314FC}" destId="{13761BCF-E0A8-40CA-8375-1EF32C68F1F9}" srcOrd="0" destOrd="0" presId="urn:microsoft.com/office/officeart/2005/8/layout/hierarchy3"/>
    <dgm:cxn modelId="{672A12F4-D4DF-46A5-939F-0B124FAABAF9}" srcId="{97ABDF42-F02C-4D15-85AC-FA1F4A893E08}" destId="{6953F7A6-C40E-4568-B448-F6B70F0F8144}" srcOrd="3" destOrd="0" parTransId="{C22E39D5-ED6F-46A7-B11D-79F0B70869DF}" sibTransId="{4878173D-27DA-41BE-882F-B8DB48153F95}"/>
    <dgm:cxn modelId="{BE4464F4-6B3B-4D9E-8A77-6D65C8FC94E8}" type="presOf" srcId="{1F5A6E15-1CA0-495E-BE3C-53290B87F221}" destId="{3A981377-3BC5-494D-936F-F80B2E15DFE5}" srcOrd="0" destOrd="0" presId="urn:microsoft.com/office/officeart/2005/8/layout/hierarchy3"/>
    <dgm:cxn modelId="{2B36A303-0648-409D-8C24-79724559E493}" type="presParOf" srcId="{2948BB97-B635-462C-8F2F-9A1745C645C2}" destId="{10ECBFF0-7578-4012-852A-05EA7BDA9F5E}" srcOrd="0" destOrd="0" presId="urn:microsoft.com/office/officeart/2005/8/layout/hierarchy3"/>
    <dgm:cxn modelId="{413FE092-ED2D-445B-9FB5-64BE95597C61}" type="presParOf" srcId="{10ECBFF0-7578-4012-852A-05EA7BDA9F5E}" destId="{46829A60-B986-4F45-9923-1F3BD33B9F0F}" srcOrd="0" destOrd="0" presId="urn:microsoft.com/office/officeart/2005/8/layout/hierarchy3"/>
    <dgm:cxn modelId="{E7739C17-CA3B-478E-A547-9964CAD7E2AE}" type="presParOf" srcId="{46829A60-B986-4F45-9923-1F3BD33B9F0F}" destId="{B0C03FE7-C7AE-4651-9F01-73B7E2A5725E}" srcOrd="0" destOrd="0" presId="urn:microsoft.com/office/officeart/2005/8/layout/hierarchy3"/>
    <dgm:cxn modelId="{B9722B59-6673-4A9E-84AC-ED52757A7C46}" type="presParOf" srcId="{46829A60-B986-4F45-9923-1F3BD33B9F0F}" destId="{66DC8B8F-3409-4BF3-9EA6-828FA747A66F}" srcOrd="1" destOrd="0" presId="urn:microsoft.com/office/officeart/2005/8/layout/hierarchy3"/>
    <dgm:cxn modelId="{7E222A22-6CF4-4151-88A4-F55E48FD071D}" type="presParOf" srcId="{10ECBFF0-7578-4012-852A-05EA7BDA9F5E}" destId="{58E3B936-D4A4-4176-A316-4CE7D524FDFD}" srcOrd="1" destOrd="0" presId="urn:microsoft.com/office/officeart/2005/8/layout/hierarchy3"/>
    <dgm:cxn modelId="{0F2FD683-F441-4264-BFCE-C5999FD109E9}" type="presParOf" srcId="{58E3B936-D4A4-4176-A316-4CE7D524FDFD}" destId="{F84AAE7F-26E2-48AC-B520-A06D7C0AE017}" srcOrd="0" destOrd="0" presId="urn:microsoft.com/office/officeart/2005/8/layout/hierarchy3"/>
    <dgm:cxn modelId="{E4511C5C-A73A-4710-836B-604310176529}" type="presParOf" srcId="{58E3B936-D4A4-4176-A316-4CE7D524FDFD}" destId="{3A981377-3BC5-494D-936F-F80B2E15DFE5}" srcOrd="1" destOrd="0" presId="urn:microsoft.com/office/officeart/2005/8/layout/hierarchy3"/>
    <dgm:cxn modelId="{43C94620-ACF2-40B2-9FC9-E16EAF1BFB0B}" type="presParOf" srcId="{58E3B936-D4A4-4176-A316-4CE7D524FDFD}" destId="{89DB64C2-2C69-48BD-818B-D90E56CDC370}" srcOrd="2" destOrd="0" presId="urn:microsoft.com/office/officeart/2005/8/layout/hierarchy3"/>
    <dgm:cxn modelId="{CB7CAB2F-E0C9-4E98-9314-8FA079E67E80}" type="presParOf" srcId="{58E3B936-D4A4-4176-A316-4CE7D524FDFD}" destId="{7D01246E-30CB-4E5B-B010-1FB5831DF891}" srcOrd="3" destOrd="0" presId="urn:microsoft.com/office/officeart/2005/8/layout/hierarchy3"/>
    <dgm:cxn modelId="{E52210E2-4F94-4028-A4D9-C2ABB0497257}" type="presParOf" srcId="{58E3B936-D4A4-4176-A316-4CE7D524FDFD}" destId="{903D1DD9-123F-496B-8BC7-D829AE9EF1D7}" srcOrd="4" destOrd="0" presId="urn:microsoft.com/office/officeart/2005/8/layout/hierarchy3"/>
    <dgm:cxn modelId="{4E392401-ED43-48B2-81B7-69F041DCF319}" type="presParOf" srcId="{58E3B936-D4A4-4176-A316-4CE7D524FDFD}" destId="{2AA86F60-08DB-4983-AA4F-5D66D1A62F28}" srcOrd="5" destOrd="0" presId="urn:microsoft.com/office/officeart/2005/8/layout/hierarchy3"/>
    <dgm:cxn modelId="{9E20528E-F256-49E7-B862-B1024B6F8B5A}" type="presParOf" srcId="{58E3B936-D4A4-4176-A316-4CE7D524FDFD}" destId="{EA8E0877-5AD3-46E4-8277-ED51544DE4E7}" srcOrd="6" destOrd="0" presId="urn:microsoft.com/office/officeart/2005/8/layout/hierarchy3"/>
    <dgm:cxn modelId="{8CBF4DF0-C55D-4FA7-8D57-52F08A3969C8}" type="presParOf" srcId="{58E3B936-D4A4-4176-A316-4CE7D524FDFD}" destId="{3B75B2C2-EA27-4062-8F67-316340364425}" srcOrd="7" destOrd="0" presId="urn:microsoft.com/office/officeart/2005/8/layout/hierarchy3"/>
    <dgm:cxn modelId="{286980AD-5BBA-4100-B036-635D5FFC2380}" type="presParOf" srcId="{2948BB97-B635-462C-8F2F-9A1745C645C2}" destId="{4F910F5D-3E6B-4566-A29D-EC1B90A8E705}" srcOrd="1" destOrd="0" presId="urn:microsoft.com/office/officeart/2005/8/layout/hierarchy3"/>
    <dgm:cxn modelId="{D2AC7360-A24A-4ED2-A45C-5DD9EBC342F6}" type="presParOf" srcId="{4F910F5D-3E6B-4566-A29D-EC1B90A8E705}" destId="{3A3FC291-37DE-40B6-9581-9488EFC878E2}" srcOrd="0" destOrd="0" presId="urn:microsoft.com/office/officeart/2005/8/layout/hierarchy3"/>
    <dgm:cxn modelId="{B7B21011-0073-40E2-AF23-BD2E98CF6160}" type="presParOf" srcId="{3A3FC291-37DE-40B6-9581-9488EFC878E2}" destId="{5586C021-2FD8-4626-BAD9-D88C618253F6}" srcOrd="0" destOrd="0" presId="urn:microsoft.com/office/officeart/2005/8/layout/hierarchy3"/>
    <dgm:cxn modelId="{28A99058-6247-43E2-8AC9-5EF59C345FD1}" type="presParOf" srcId="{3A3FC291-37DE-40B6-9581-9488EFC878E2}" destId="{65D51EA5-EBBA-4CC3-B1DF-DDA307E5216B}" srcOrd="1" destOrd="0" presId="urn:microsoft.com/office/officeart/2005/8/layout/hierarchy3"/>
    <dgm:cxn modelId="{01942882-76C1-4E72-9BED-89ADA8815DD8}" type="presParOf" srcId="{4F910F5D-3E6B-4566-A29D-EC1B90A8E705}" destId="{EB4A8446-2A79-44AE-95A8-223B3B1BEEA1}" srcOrd="1" destOrd="0" presId="urn:microsoft.com/office/officeart/2005/8/layout/hierarchy3"/>
    <dgm:cxn modelId="{9F4A1CA6-DCD9-4105-A02E-2D3141A3D122}" type="presParOf" srcId="{EB4A8446-2A79-44AE-95A8-223B3B1BEEA1}" destId="{1B5810F0-FA2D-4DB2-B958-9F95BF464E6E}" srcOrd="0" destOrd="0" presId="urn:microsoft.com/office/officeart/2005/8/layout/hierarchy3"/>
    <dgm:cxn modelId="{E4A9D91A-2209-4CAC-853A-43149F22F93B}" type="presParOf" srcId="{EB4A8446-2A79-44AE-95A8-223B3B1BEEA1}" destId="{A0DB0BE5-4428-4412-8DD8-5996A3347B20}" srcOrd="1" destOrd="0" presId="urn:microsoft.com/office/officeart/2005/8/layout/hierarchy3"/>
    <dgm:cxn modelId="{2F18570B-9353-4A90-8112-FB50129A05D4}" type="presParOf" srcId="{EB4A8446-2A79-44AE-95A8-223B3B1BEEA1}" destId="{F6C5A0B3-2EC7-41EE-B7C1-D83B22996944}" srcOrd="2" destOrd="0" presId="urn:microsoft.com/office/officeart/2005/8/layout/hierarchy3"/>
    <dgm:cxn modelId="{F9F626E0-C82C-4D67-B879-23184B6120EA}" type="presParOf" srcId="{EB4A8446-2A79-44AE-95A8-223B3B1BEEA1}" destId="{336A9061-35C2-41C3-9A69-F1EA1AA27915}" srcOrd="3" destOrd="0" presId="urn:microsoft.com/office/officeart/2005/8/layout/hierarchy3"/>
    <dgm:cxn modelId="{C6B3B812-D3B6-4E18-A9C5-E0BFD5B09250}" type="presParOf" srcId="{EB4A8446-2A79-44AE-95A8-223B3B1BEEA1}" destId="{B47ADE1F-FAD5-4ABE-B9CF-54749AB5F675}" srcOrd="4" destOrd="0" presId="urn:microsoft.com/office/officeart/2005/8/layout/hierarchy3"/>
    <dgm:cxn modelId="{24635D1F-F496-4895-868A-3EE41FDD3BC9}" type="presParOf" srcId="{EB4A8446-2A79-44AE-95A8-223B3B1BEEA1}" destId="{13761BCF-E0A8-40CA-8375-1EF32C68F1F9}" srcOrd="5" destOrd="0" presId="urn:microsoft.com/office/officeart/2005/8/layout/hierarchy3"/>
    <dgm:cxn modelId="{A740AF84-FAE3-4E86-9EFB-85D6FA1F0E02}" type="presParOf" srcId="{2948BB97-B635-462C-8F2F-9A1745C645C2}" destId="{18B78F9A-B6AC-44B5-8C89-369C26EC08FB}" srcOrd="2" destOrd="0" presId="urn:microsoft.com/office/officeart/2005/8/layout/hierarchy3"/>
    <dgm:cxn modelId="{B56431E2-2A70-4DB7-81F3-A0B5B3DFEDDB}" type="presParOf" srcId="{18B78F9A-B6AC-44B5-8C89-369C26EC08FB}" destId="{00DBB363-FB3B-40E0-9A0A-CDCBB208F9BD}" srcOrd="0" destOrd="0" presId="urn:microsoft.com/office/officeart/2005/8/layout/hierarchy3"/>
    <dgm:cxn modelId="{5A64FF14-A44B-4E39-B623-CF9F8765172A}" type="presParOf" srcId="{00DBB363-FB3B-40E0-9A0A-CDCBB208F9BD}" destId="{9241326C-F67D-4975-8452-B80553686EC1}" srcOrd="0" destOrd="0" presId="urn:microsoft.com/office/officeart/2005/8/layout/hierarchy3"/>
    <dgm:cxn modelId="{DAB30DC5-45C7-4C7D-BDE1-2B657009FF57}" type="presParOf" srcId="{00DBB363-FB3B-40E0-9A0A-CDCBB208F9BD}" destId="{026DC3C0-5715-4F0A-9020-5F27C7003CF5}" srcOrd="1" destOrd="0" presId="urn:microsoft.com/office/officeart/2005/8/layout/hierarchy3"/>
    <dgm:cxn modelId="{FC419355-9E31-4A31-A3ED-B2C409EDD4F5}" type="presParOf" srcId="{18B78F9A-B6AC-44B5-8C89-369C26EC08FB}" destId="{BB2C0C9B-4356-4646-A6E2-8AD906F550E4}" srcOrd="1" destOrd="0" presId="urn:microsoft.com/office/officeart/2005/8/layout/hierarchy3"/>
    <dgm:cxn modelId="{DD54704D-8307-4E4F-92AE-C4183D757964}" type="presParOf" srcId="{BB2C0C9B-4356-4646-A6E2-8AD906F550E4}" destId="{7477E2FF-A74B-4112-A22B-4FA24AC78B2F}" srcOrd="0" destOrd="0" presId="urn:microsoft.com/office/officeart/2005/8/layout/hierarchy3"/>
    <dgm:cxn modelId="{21BC39E0-4C6B-4963-92E2-BFCCD325B492}" type="presParOf" srcId="{BB2C0C9B-4356-4646-A6E2-8AD906F550E4}" destId="{8BC34B60-F066-402C-833C-F142E6841D4A}" srcOrd="1" destOrd="0" presId="urn:microsoft.com/office/officeart/2005/8/layout/hierarchy3"/>
    <dgm:cxn modelId="{2410BD88-57F3-4012-A93A-F590697F65DA}" type="presParOf" srcId="{BB2C0C9B-4356-4646-A6E2-8AD906F550E4}" destId="{C658EC5C-1E15-4B1C-BFCE-463D9B36874F}" srcOrd="2" destOrd="0" presId="urn:microsoft.com/office/officeart/2005/8/layout/hierarchy3"/>
    <dgm:cxn modelId="{7CC2BE99-382D-445E-BA09-7FB28B996EF8}" type="presParOf" srcId="{BB2C0C9B-4356-4646-A6E2-8AD906F550E4}" destId="{F26887E5-607E-4C0F-ACFD-667569791518}" srcOrd="3" destOrd="0" presId="urn:microsoft.com/office/officeart/2005/8/layout/hierarchy3"/>
    <dgm:cxn modelId="{C207C442-2F57-4150-87F6-3E257C0F1066}" type="presParOf" srcId="{BB2C0C9B-4356-4646-A6E2-8AD906F550E4}" destId="{ADF5DC5B-47D4-4D4C-BE76-A23FAD0D5681}" srcOrd="4" destOrd="0" presId="urn:microsoft.com/office/officeart/2005/8/layout/hierarchy3"/>
    <dgm:cxn modelId="{F0633014-7576-4C17-9FEF-C375F587551B}" type="presParOf" srcId="{BB2C0C9B-4356-4646-A6E2-8AD906F550E4}" destId="{163380CA-43C9-47C6-B3D9-3F14320D42A7}" srcOrd="5" destOrd="0" presId="urn:microsoft.com/office/officeart/2005/8/layout/hierarchy3"/>
    <dgm:cxn modelId="{01DB33C4-DAC1-4EF9-8867-9FF4D3EFEA9B}" type="presParOf" srcId="{BB2C0C9B-4356-4646-A6E2-8AD906F550E4}" destId="{50A90038-987A-4C26-9BBC-4B5C6D84845F}" srcOrd="6" destOrd="0" presId="urn:microsoft.com/office/officeart/2005/8/layout/hierarchy3"/>
    <dgm:cxn modelId="{82496EC7-4483-46B4-968B-64258606CFCD}" type="presParOf" srcId="{BB2C0C9B-4356-4646-A6E2-8AD906F550E4}" destId="{62147276-CA59-457E-9C1A-F7E4F0ADE5F7}" srcOrd="7" destOrd="0" presId="urn:microsoft.com/office/officeart/2005/8/layout/hierarchy3"/>
    <dgm:cxn modelId="{27039C9E-56DB-425F-A57A-1B770D5442F5}" type="presParOf" srcId="{BB2C0C9B-4356-4646-A6E2-8AD906F550E4}" destId="{0E94779E-2931-4E48-ACA8-7783253E44F4}" srcOrd="8" destOrd="0" presId="urn:microsoft.com/office/officeart/2005/8/layout/hierarchy3"/>
    <dgm:cxn modelId="{CDBF867E-472C-42D8-A7A0-429CE706C925}" type="presParOf" srcId="{BB2C0C9B-4356-4646-A6E2-8AD906F550E4}" destId="{E34BF002-2F27-4975-851C-61378C98DF0E}" srcOrd="9"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03FE7-C7AE-4651-9F01-73B7E2A5725E}">
      <dsp:nvSpPr>
        <dsp:cNvPr id="0" name=""/>
        <dsp:cNvSpPr/>
      </dsp:nvSpPr>
      <dsp:spPr>
        <a:xfrm>
          <a:off x="3881" y="47084"/>
          <a:ext cx="3729353" cy="1175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1">
            <a:lnSpc>
              <a:spcPct val="90000"/>
            </a:lnSpc>
            <a:spcBef>
              <a:spcPct val="0"/>
            </a:spcBef>
            <a:spcAft>
              <a:spcPct val="35000"/>
            </a:spcAft>
            <a:buNone/>
          </a:pPr>
          <a:r>
            <a:rPr lang="fa-IR" sz="2800" b="0" i="0" kern="1200" dirty="0">
              <a:latin typeface="IRANSans" panose="02040503050201020203" pitchFamily="18" charset="-78"/>
              <a:cs typeface="IRANSans" panose="02040503050201020203" pitchFamily="18" charset="-78"/>
            </a:rPr>
            <a:t>چگونگی استنتاج</a:t>
          </a:r>
          <a:endParaRPr lang="en-US" sz="2800" kern="1200" dirty="0">
            <a:latin typeface="IRANSans" panose="02040503050201020203" pitchFamily="18" charset="-78"/>
            <a:cs typeface="IRANSans" panose="02040503050201020203" pitchFamily="18" charset="-78"/>
          </a:endParaRPr>
        </a:p>
      </dsp:txBody>
      <dsp:txXfrm>
        <a:off x="38306" y="81509"/>
        <a:ext cx="3660503" cy="1106490"/>
      </dsp:txXfrm>
    </dsp:sp>
    <dsp:sp modelId="{F84AAE7F-26E2-48AC-B520-A06D7C0AE017}">
      <dsp:nvSpPr>
        <dsp:cNvPr id="0" name=""/>
        <dsp:cNvSpPr/>
      </dsp:nvSpPr>
      <dsp:spPr>
        <a:xfrm>
          <a:off x="376816" y="1222425"/>
          <a:ext cx="372935" cy="355723"/>
        </a:xfrm>
        <a:custGeom>
          <a:avLst/>
          <a:gdLst/>
          <a:ahLst/>
          <a:cxnLst/>
          <a:rect l="0" t="0" r="0" b="0"/>
          <a:pathLst>
            <a:path>
              <a:moveTo>
                <a:pt x="0" y="0"/>
              </a:moveTo>
              <a:lnTo>
                <a:pt x="0" y="355723"/>
              </a:lnTo>
              <a:lnTo>
                <a:pt x="372935" y="3557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981377-3BC5-494D-936F-F80B2E15DFE5}">
      <dsp:nvSpPr>
        <dsp:cNvPr id="0" name=""/>
        <dsp:cNvSpPr/>
      </dsp:nvSpPr>
      <dsp:spPr>
        <a:xfrm>
          <a:off x="749752" y="1246012"/>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تغییر در داده یا شخصی‌سازی، مثل </a:t>
          </a:r>
          <a:r>
            <a:rPr lang="en-US" sz="1400" b="0" i="0" kern="1200" dirty="0">
              <a:solidFill>
                <a:srgbClr val="000000"/>
              </a:solidFill>
              <a:effectLst/>
              <a:latin typeface="IRANSans" panose="02040503050201020203" pitchFamily="18" charset="-78"/>
              <a:cs typeface="IRANSans" panose="02040503050201020203" pitchFamily="18" charset="-78"/>
            </a:rPr>
            <a:t>RAG</a:t>
          </a:r>
          <a:endParaRPr lang="en-US" sz="1400" kern="1200" dirty="0">
            <a:latin typeface="IRANSans" panose="02040503050201020203" pitchFamily="18" charset="-78"/>
            <a:cs typeface="IRANSans" panose="02040503050201020203" pitchFamily="18" charset="-78"/>
          </a:endParaRPr>
        </a:p>
      </dsp:txBody>
      <dsp:txXfrm>
        <a:off x="769208" y="1265468"/>
        <a:ext cx="2944565" cy="625360"/>
      </dsp:txXfrm>
    </dsp:sp>
    <dsp:sp modelId="{89DB64C2-2C69-48BD-818B-D90E56CDC370}">
      <dsp:nvSpPr>
        <dsp:cNvPr id="0" name=""/>
        <dsp:cNvSpPr/>
      </dsp:nvSpPr>
      <dsp:spPr>
        <a:xfrm>
          <a:off x="376816" y="1222425"/>
          <a:ext cx="372935" cy="1059276"/>
        </a:xfrm>
        <a:custGeom>
          <a:avLst/>
          <a:gdLst/>
          <a:ahLst/>
          <a:cxnLst/>
          <a:rect l="0" t="0" r="0" b="0"/>
          <a:pathLst>
            <a:path>
              <a:moveTo>
                <a:pt x="0" y="0"/>
              </a:moveTo>
              <a:lnTo>
                <a:pt x="0" y="1059276"/>
              </a:lnTo>
              <a:lnTo>
                <a:pt x="372935" y="10592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01246E-30CB-4E5B-B010-1FB5831DF891}">
      <dsp:nvSpPr>
        <dsp:cNvPr id="0" name=""/>
        <dsp:cNvSpPr/>
      </dsp:nvSpPr>
      <dsp:spPr>
        <a:xfrm>
          <a:off x="749752" y="1949564"/>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تغییر در تابع بهینه سازی (هدف)</a:t>
          </a:r>
          <a:endParaRPr lang="en-US" sz="1400" kern="1200" dirty="0">
            <a:latin typeface="IRANSans" panose="02040503050201020203" pitchFamily="18" charset="-78"/>
            <a:cs typeface="IRANSans" panose="02040503050201020203" pitchFamily="18" charset="-78"/>
          </a:endParaRPr>
        </a:p>
      </dsp:txBody>
      <dsp:txXfrm>
        <a:off x="769208" y="1969020"/>
        <a:ext cx="2944565" cy="625360"/>
      </dsp:txXfrm>
    </dsp:sp>
    <dsp:sp modelId="{903D1DD9-123F-496B-8BC7-D829AE9EF1D7}">
      <dsp:nvSpPr>
        <dsp:cNvPr id="0" name=""/>
        <dsp:cNvSpPr/>
      </dsp:nvSpPr>
      <dsp:spPr>
        <a:xfrm>
          <a:off x="376816" y="1222425"/>
          <a:ext cx="372935" cy="1762828"/>
        </a:xfrm>
        <a:custGeom>
          <a:avLst/>
          <a:gdLst/>
          <a:ahLst/>
          <a:cxnLst/>
          <a:rect l="0" t="0" r="0" b="0"/>
          <a:pathLst>
            <a:path>
              <a:moveTo>
                <a:pt x="0" y="0"/>
              </a:moveTo>
              <a:lnTo>
                <a:pt x="0" y="1762828"/>
              </a:lnTo>
              <a:lnTo>
                <a:pt x="372935" y="17628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A86F60-08DB-4983-AA4F-5D66D1A62F28}">
      <dsp:nvSpPr>
        <dsp:cNvPr id="0" name=""/>
        <dsp:cNvSpPr/>
      </dsp:nvSpPr>
      <dsp:spPr>
        <a:xfrm>
          <a:off x="749752" y="2653117"/>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تغییر در متغیرهای مؤثر در مدل </a:t>
          </a:r>
          <a:endParaRPr lang="en-US" sz="1400" kern="1200" dirty="0">
            <a:latin typeface="IRANSans" panose="02040503050201020203" pitchFamily="18" charset="-78"/>
            <a:cs typeface="IRANSans" panose="02040503050201020203" pitchFamily="18" charset="-78"/>
          </a:endParaRPr>
        </a:p>
      </dsp:txBody>
      <dsp:txXfrm>
        <a:off x="769208" y="2672573"/>
        <a:ext cx="2944565" cy="625360"/>
      </dsp:txXfrm>
    </dsp:sp>
    <dsp:sp modelId="{EA8E0877-5AD3-46E4-8277-ED51544DE4E7}">
      <dsp:nvSpPr>
        <dsp:cNvPr id="0" name=""/>
        <dsp:cNvSpPr/>
      </dsp:nvSpPr>
      <dsp:spPr>
        <a:xfrm>
          <a:off x="376816" y="1222425"/>
          <a:ext cx="372935" cy="2466381"/>
        </a:xfrm>
        <a:custGeom>
          <a:avLst/>
          <a:gdLst/>
          <a:ahLst/>
          <a:cxnLst/>
          <a:rect l="0" t="0" r="0" b="0"/>
          <a:pathLst>
            <a:path>
              <a:moveTo>
                <a:pt x="0" y="0"/>
              </a:moveTo>
              <a:lnTo>
                <a:pt x="0" y="2466381"/>
              </a:lnTo>
              <a:lnTo>
                <a:pt x="372935" y="2466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75B2C2-EA27-4062-8F67-316340364425}">
      <dsp:nvSpPr>
        <dsp:cNvPr id="0" name=""/>
        <dsp:cNvSpPr/>
      </dsp:nvSpPr>
      <dsp:spPr>
        <a:xfrm>
          <a:off x="749752" y="3356670"/>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انتخاب بین نقاط بهینه با ویژگی‌های مناسب برای کاربر</a:t>
          </a:r>
          <a:endParaRPr lang="en-US" sz="1400" kern="1200" dirty="0">
            <a:latin typeface="IRANSans" panose="02040503050201020203" pitchFamily="18" charset="-78"/>
            <a:cs typeface="IRANSans" panose="02040503050201020203" pitchFamily="18" charset="-78"/>
          </a:endParaRPr>
        </a:p>
      </dsp:txBody>
      <dsp:txXfrm>
        <a:off x="769208" y="3376126"/>
        <a:ext cx="2944565" cy="625360"/>
      </dsp:txXfrm>
    </dsp:sp>
    <dsp:sp modelId="{5586C021-2FD8-4626-BAD9-D88C618253F6}">
      <dsp:nvSpPr>
        <dsp:cNvPr id="0" name=""/>
        <dsp:cNvSpPr/>
      </dsp:nvSpPr>
      <dsp:spPr>
        <a:xfrm>
          <a:off x="3811795" y="31391"/>
          <a:ext cx="3729353" cy="1175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1">
            <a:lnSpc>
              <a:spcPct val="90000"/>
            </a:lnSpc>
            <a:spcBef>
              <a:spcPct val="0"/>
            </a:spcBef>
            <a:spcAft>
              <a:spcPct val="35000"/>
            </a:spcAft>
            <a:buNone/>
          </a:pPr>
          <a:r>
            <a:rPr lang="fa-IR" sz="2800" b="0" i="0" kern="1200" dirty="0">
              <a:latin typeface="IRANSans" panose="02040503050201020203" pitchFamily="18" charset="-78"/>
              <a:cs typeface="IRANSans" panose="02040503050201020203" pitchFamily="18" charset="-78"/>
            </a:rPr>
            <a:t>فضای حاکم بر مدل </a:t>
          </a:r>
          <a:endParaRPr lang="en-US" sz="2800" kern="1200" dirty="0">
            <a:latin typeface="IRANSans" panose="02040503050201020203" pitchFamily="18" charset="-78"/>
            <a:cs typeface="IRANSans" panose="02040503050201020203" pitchFamily="18" charset="-78"/>
          </a:endParaRPr>
        </a:p>
      </dsp:txBody>
      <dsp:txXfrm>
        <a:off x="3846220" y="65816"/>
        <a:ext cx="3660503" cy="1106490"/>
      </dsp:txXfrm>
    </dsp:sp>
    <dsp:sp modelId="{1B5810F0-FA2D-4DB2-B958-9F95BF464E6E}">
      <dsp:nvSpPr>
        <dsp:cNvPr id="0" name=""/>
        <dsp:cNvSpPr/>
      </dsp:nvSpPr>
      <dsp:spPr>
        <a:xfrm>
          <a:off x="4184730" y="1206731"/>
          <a:ext cx="372935" cy="371416"/>
        </a:xfrm>
        <a:custGeom>
          <a:avLst/>
          <a:gdLst/>
          <a:ahLst/>
          <a:cxnLst/>
          <a:rect l="0" t="0" r="0" b="0"/>
          <a:pathLst>
            <a:path>
              <a:moveTo>
                <a:pt x="0" y="0"/>
              </a:moveTo>
              <a:lnTo>
                <a:pt x="0" y="371416"/>
              </a:lnTo>
              <a:lnTo>
                <a:pt x="372935" y="371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DB0BE5-4428-4412-8DD8-5996A3347B20}">
      <dsp:nvSpPr>
        <dsp:cNvPr id="0" name=""/>
        <dsp:cNvSpPr/>
      </dsp:nvSpPr>
      <dsp:spPr>
        <a:xfrm>
          <a:off x="4557666" y="1246012"/>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بازبینی و طراحی ابزار بر اساس زیربنای موجود، مثلا تمرکز زدایی</a:t>
          </a:r>
          <a:endParaRPr lang="en-US" sz="1400" kern="1200" dirty="0">
            <a:latin typeface="IRANSans" panose="02040503050201020203" pitchFamily="18" charset="-78"/>
            <a:cs typeface="IRANSans" panose="02040503050201020203" pitchFamily="18" charset="-78"/>
          </a:endParaRPr>
        </a:p>
      </dsp:txBody>
      <dsp:txXfrm>
        <a:off x="4577122" y="1265468"/>
        <a:ext cx="2944565" cy="625360"/>
      </dsp:txXfrm>
    </dsp:sp>
    <dsp:sp modelId="{F6C5A0B3-2EC7-41EE-B7C1-D83B22996944}">
      <dsp:nvSpPr>
        <dsp:cNvPr id="0" name=""/>
        <dsp:cNvSpPr/>
      </dsp:nvSpPr>
      <dsp:spPr>
        <a:xfrm>
          <a:off x="4184730" y="1206731"/>
          <a:ext cx="372935" cy="1074969"/>
        </a:xfrm>
        <a:custGeom>
          <a:avLst/>
          <a:gdLst/>
          <a:ahLst/>
          <a:cxnLst/>
          <a:rect l="0" t="0" r="0" b="0"/>
          <a:pathLst>
            <a:path>
              <a:moveTo>
                <a:pt x="0" y="0"/>
              </a:moveTo>
              <a:lnTo>
                <a:pt x="0" y="1074969"/>
              </a:lnTo>
              <a:lnTo>
                <a:pt x="372935" y="10749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6A9061-35C2-41C3-9A69-F1EA1AA27915}">
      <dsp:nvSpPr>
        <dsp:cNvPr id="0" name=""/>
        <dsp:cNvSpPr/>
      </dsp:nvSpPr>
      <dsp:spPr>
        <a:xfrm>
          <a:off x="4557666" y="1949564"/>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مدل‌سازی شناخت در اجتماع و تولید ابزار برای وسعت بخشی آن</a:t>
          </a:r>
          <a:endParaRPr lang="en-US" sz="1400" kern="1200" dirty="0">
            <a:latin typeface="IRANSans" panose="02040503050201020203" pitchFamily="18" charset="-78"/>
            <a:cs typeface="IRANSans" panose="02040503050201020203" pitchFamily="18" charset="-78"/>
          </a:endParaRPr>
        </a:p>
      </dsp:txBody>
      <dsp:txXfrm>
        <a:off x="4577122" y="1969020"/>
        <a:ext cx="2944565" cy="625360"/>
      </dsp:txXfrm>
    </dsp:sp>
    <dsp:sp modelId="{B47ADE1F-FAD5-4ABE-B9CF-54749AB5F675}">
      <dsp:nvSpPr>
        <dsp:cNvPr id="0" name=""/>
        <dsp:cNvSpPr/>
      </dsp:nvSpPr>
      <dsp:spPr>
        <a:xfrm>
          <a:off x="4184730" y="1206731"/>
          <a:ext cx="372935" cy="1778522"/>
        </a:xfrm>
        <a:custGeom>
          <a:avLst/>
          <a:gdLst/>
          <a:ahLst/>
          <a:cxnLst/>
          <a:rect l="0" t="0" r="0" b="0"/>
          <a:pathLst>
            <a:path>
              <a:moveTo>
                <a:pt x="0" y="0"/>
              </a:moveTo>
              <a:lnTo>
                <a:pt x="0" y="1778522"/>
              </a:lnTo>
              <a:lnTo>
                <a:pt x="372935" y="17785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61BCF-E0A8-40CA-8375-1EF32C68F1F9}">
      <dsp:nvSpPr>
        <dsp:cNvPr id="0" name=""/>
        <dsp:cNvSpPr/>
      </dsp:nvSpPr>
      <dsp:spPr>
        <a:xfrm>
          <a:off x="4557666" y="2653117"/>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latin typeface="IRANSans" panose="02040503050201020203" pitchFamily="18" charset="-78"/>
              <a:cs typeface="IRANSans" panose="02040503050201020203" pitchFamily="18" charset="-78"/>
            </a:rPr>
            <a:t>معیار سنجی و تعیین روش تجمیع بین کاربران مختلف و انتخاب‌های آنها </a:t>
          </a:r>
          <a:endParaRPr lang="en-US" sz="1400" kern="1200" dirty="0">
            <a:latin typeface="IRANSans" panose="02040503050201020203" pitchFamily="18" charset="-78"/>
            <a:cs typeface="IRANSans" panose="02040503050201020203" pitchFamily="18" charset="-78"/>
          </a:endParaRPr>
        </a:p>
      </dsp:txBody>
      <dsp:txXfrm>
        <a:off x="4577122" y="2672573"/>
        <a:ext cx="2944565" cy="625360"/>
      </dsp:txXfrm>
    </dsp:sp>
    <dsp:sp modelId="{9241326C-F67D-4975-8452-B80553686EC1}">
      <dsp:nvSpPr>
        <dsp:cNvPr id="0" name=""/>
        <dsp:cNvSpPr/>
      </dsp:nvSpPr>
      <dsp:spPr>
        <a:xfrm>
          <a:off x="7619709" y="31391"/>
          <a:ext cx="3729353" cy="1175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rtl="1">
            <a:lnSpc>
              <a:spcPct val="90000"/>
            </a:lnSpc>
            <a:spcBef>
              <a:spcPct val="0"/>
            </a:spcBef>
            <a:spcAft>
              <a:spcPct val="35000"/>
            </a:spcAft>
            <a:buNone/>
          </a:pPr>
          <a:r>
            <a:rPr lang="fa-IR" sz="2800" b="0" i="0" kern="1200" dirty="0">
              <a:latin typeface="IRANSans" panose="02040503050201020203" pitchFamily="18" charset="-78"/>
              <a:cs typeface="IRANSans" panose="02040503050201020203" pitchFamily="18" charset="-78"/>
            </a:rPr>
            <a:t>نیازهای ساخت مدل</a:t>
          </a:r>
          <a:endParaRPr lang="en-US" sz="2800" kern="1200" dirty="0">
            <a:latin typeface="IRANSans" panose="02040503050201020203" pitchFamily="18" charset="-78"/>
            <a:cs typeface="IRANSans" panose="02040503050201020203" pitchFamily="18" charset="-78"/>
          </a:endParaRPr>
        </a:p>
      </dsp:txBody>
      <dsp:txXfrm>
        <a:off x="7654134" y="65816"/>
        <a:ext cx="3660503" cy="1106490"/>
      </dsp:txXfrm>
    </dsp:sp>
    <dsp:sp modelId="{7477E2FF-A74B-4112-A22B-4FA24AC78B2F}">
      <dsp:nvSpPr>
        <dsp:cNvPr id="0" name=""/>
        <dsp:cNvSpPr/>
      </dsp:nvSpPr>
      <dsp:spPr>
        <a:xfrm>
          <a:off x="7992644" y="1206731"/>
          <a:ext cx="372935" cy="371416"/>
        </a:xfrm>
        <a:custGeom>
          <a:avLst/>
          <a:gdLst/>
          <a:ahLst/>
          <a:cxnLst/>
          <a:rect l="0" t="0" r="0" b="0"/>
          <a:pathLst>
            <a:path>
              <a:moveTo>
                <a:pt x="0" y="0"/>
              </a:moveTo>
              <a:lnTo>
                <a:pt x="0" y="371416"/>
              </a:lnTo>
              <a:lnTo>
                <a:pt x="372935" y="3714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C34B60-F066-402C-833C-F142E6841D4A}">
      <dsp:nvSpPr>
        <dsp:cNvPr id="0" name=""/>
        <dsp:cNvSpPr/>
      </dsp:nvSpPr>
      <dsp:spPr>
        <a:xfrm>
          <a:off x="8365579" y="1246012"/>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بازبینی و طراحی ابزار بر اساس زیربنای موجود، مثلا تمرکز زدایی</a:t>
          </a:r>
          <a:endParaRPr lang="en-US" sz="1400" kern="1200" dirty="0">
            <a:latin typeface="IRANSans" panose="02040503050201020203" pitchFamily="18" charset="-78"/>
            <a:cs typeface="IRANSans" panose="02040503050201020203" pitchFamily="18" charset="-78"/>
          </a:endParaRPr>
        </a:p>
      </dsp:txBody>
      <dsp:txXfrm>
        <a:off x="8385035" y="1265468"/>
        <a:ext cx="2944565" cy="625360"/>
      </dsp:txXfrm>
    </dsp:sp>
    <dsp:sp modelId="{C658EC5C-1E15-4B1C-BFCE-463D9B36874F}">
      <dsp:nvSpPr>
        <dsp:cNvPr id="0" name=""/>
        <dsp:cNvSpPr/>
      </dsp:nvSpPr>
      <dsp:spPr>
        <a:xfrm>
          <a:off x="7992644" y="1206731"/>
          <a:ext cx="372935" cy="1074969"/>
        </a:xfrm>
        <a:custGeom>
          <a:avLst/>
          <a:gdLst/>
          <a:ahLst/>
          <a:cxnLst/>
          <a:rect l="0" t="0" r="0" b="0"/>
          <a:pathLst>
            <a:path>
              <a:moveTo>
                <a:pt x="0" y="0"/>
              </a:moveTo>
              <a:lnTo>
                <a:pt x="0" y="1074969"/>
              </a:lnTo>
              <a:lnTo>
                <a:pt x="372935" y="10749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6887E5-607E-4C0F-ACFD-667569791518}">
      <dsp:nvSpPr>
        <dsp:cNvPr id="0" name=""/>
        <dsp:cNvSpPr/>
      </dsp:nvSpPr>
      <dsp:spPr>
        <a:xfrm>
          <a:off x="8365579" y="1949564"/>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latin typeface="IRANSans" panose="02040503050201020203" pitchFamily="18" charset="-78"/>
              <a:cs typeface="IRANSans" panose="02040503050201020203" pitchFamily="18" charset="-78"/>
            </a:rPr>
            <a:t>تغییر فراپارامترها در فرایند یادگیری</a:t>
          </a:r>
          <a:endParaRPr lang="en-US" sz="1400" kern="1200" dirty="0">
            <a:latin typeface="IRANSans" panose="02040503050201020203" pitchFamily="18" charset="-78"/>
            <a:cs typeface="IRANSans" panose="02040503050201020203" pitchFamily="18" charset="-78"/>
          </a:endParaRPr>
        </a:p>
      </dsp:txBody>
      <dsp:txXfrm>
        <a:off x="8385035" y="1969020"/>
        <a:ext cx="2944565" cy="625360"/>
      </dsp:txXfrm>
    </dsp:sp>
    <dsp:sp modelId="{ADF5DC5B-47D4-4D4C-BE76-A23FAD0D5681}">
      <dsp:nvSpPr>
        <dsp:cNvPr id="0" name=""/>
        <dsp:cNvSpPr/>
      </dsp:nvSpPr>
      <dsp:spPr>
        <a:xfrm>
          <a:off x="7992644" y="1206731"/>
          <a:ext cx="372935" cy="1778522"/>
        </a:xfrm>
        <a:custGeom>
          <a:avLst/>
          <a:gdLst/>
          <a:ahLst/>
          <a:cxnLst/>
          <a:rect l="0" t="0" r="0" b="0"/>
          <a:pathLst>
            <a:path>
              <a:moveTo>
                <a:pt x="0" y="0"/>
              </a:moveTo>
              <a:lnTo>
                <a:pt x="0" y="1778522"/>
              </a:lnTo>
              <a:lnTo>
                <a:pt x="372935" y="17785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3380CA-43C9-47C6-B3D9-3F14320D42A7}">
      <dsp:nvSpPr>
        <dsp:cNvPr id="0" name=""/>
        <dsp:cNvSpPr/>
      </dsp:nvSpPr>
      <dsp:spPr>
        <a:xfrm>
          <a:off x="8365579" y="2653117"/>
          <a:ext cx="2983477" cy="664272"/>
        </a:xfrm>
        <a:prstGeom prst="roundRect">
          <a:avLst>
            <a:gd name="adj" fmla="val 10000"/>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ea typeface="+mn-ea"/>
              <a:cs typeface="IRANSans" panose="02040503050201020203" pitchFamily="18" charset="-78"/>
            </a:rPr>
            <a:t>تغییر در ارزیابی و کاربرد</a:t>
          </a:r>
          <a:endParaRPr lang="en-US" sz="1400" b="0" i="0" kern="1200" dirty="0">
            <a:solidFill>
              <a:srgbClr val="000000"/>
            </a:solidFill>
            <a:effectLst/>
            <a:latin typeface="IRANSans" panose="02040503050201020203" pitchFamily="18" charset="-78"/>
            <a:ea typeface="+mn-ea"/>
            <a:cs typeface="IRANSans" panose="02040503050201020203" pitchFamily="18" charset="-78"/>
          </a:endParaRPr>
        </a:p>
      </dsp:txBody>
      <dsp:txXfrm>
        <a:off x="8385035" y="2672573"/>
        <a:ext cx="2944565" cy="625360"/>
      </dsp:txXfrm>
    </dsp:sp>
    <dsp:sp modelId="{50A90038-987A-4C26-9BBC-4B5C6D84845F}">
      <dsp:nvSpPr>
        <dsp:cNvPr id="0" name=""/>
        <dsp:cNvSpPr/>
      </dsp:nvSpPr>
      <dsp:spPr>
        <a:xfrm>
          <a:off x="7992644" y="1206731"/>
          <a:ext cx="372935" cy="2482074"/>
        </a:xfrm>
        <a:custGeom>
          <a:avLst/>
          <a:gdLst/>
          <a:ahLst/>
          <a:cxnLst/>
          <a:rect l="0" t="0" r="0" b="0"/>
          <a:pathLst>
            <a:path>
              <a:moveTo>
                <a:pt x="0" y="0"/>
              </a:moveTo>
              <a:lnTo>
                <a:pt x="0" y="2482074"/>
              </a:lnTo>
              <a:lnTo>
                <a:pt x="372935" y="248207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147276-CA59-457E-9C1A-F7E4F0ADE5F7}">
      <dsp:nvSpPr>
        <dsp:cNvPr id="0" name=""/>
        <dsp:cNvSpPr/>
      </dsp:nvSpPr>
      <dsp:spPr>
        <a:xfrm>
          <a:off x="8365579" y="3356670"/>
          <a:ext cx="2983477" cy="664272"/>
        </a:xfrm>
        <a:prstGeom prst="roundRect">
          <a:avLst>
            <a:gd name="adj" fmla="val 10000"/>
          </a:avLst>
        </a:prstGeom>
        <a:solidFill>
          <a:prstClr val="white">
            <a:alpha val="90000"/>
            <a:hueOff val="0"/>
            <a:satOff val="0"/>
            <a:lumOff val="0"/>
            <a:alphaOff val="0"/>
          </a:prst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ea typeface="+mn-ea"/>
              <a:cs typeface="IRANSans" panose="02040503050201020203" pitchFamily="18" charset="-78"/>
            </a:rPr>
            <a:t>تغییر فرایند استنتاج</a:t>
          </a:r>
          <a:endParaRPr lang="en-US" sz="1400" b="0" i="0" kern="1200" dirty="0">
            <a:solidFill>
              <a:srgbClr val="000000"/>
            </a:solidFill>
            <a:effectLst/>
            <a:latin typeface="IRANSans" panose="02040503050201020203" pitchFamily="18" charset="-78"/>
            <a:ea typeface="+mn-ea"/>
            <a:cs typeface="IRANSans" panose="02040503050201020203" pitchFamily="18" charset="-78"/>
          </a:endParaRPr>
        </a:p>
      </dsp:txBody>
      <dsp:txXfrm>
        <a:off x="8385035" y="3376126"/>
        <a:ext cx="2944565" cy="625360"/>
      </dsp:txXfrm>
    </dsp:sp>
    <dsp:sp modelId="{0E94779E-2931-4E48-ACA8-7783253E44F4}">
      <dsp:nvSpPr>
        <dsp:cNvPr id="0" name=""/>
        <dsp:cNvSpPr/>
      </dsp:nvSpPr>
      <dsp:spPr>
        <a:xfrm>
          <a:off x="7992644" y="1206731"/>
          <a:ext cx="372935" cy="3185627"/>
        </a:xfrm>
        <a:custGeom>
          <a:avLst/>
          <a:gdLst/>
          <a:ahLst/>
          <a:cxnLst/>
          <a:rect l="0" t="0" r="0" b="0"/>
          <a:pathLst>
            <a:path>
              <a:moveTo>
                <a:pt x="0" y="0"/>
              </a:moveTo>
              <a:lnTo>
                <a:pt x="0" y="3185627"/>
              </a:lnTo>
              <a:lnTo>
                <a:pt x="372935" y="318562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BF002-2F27-4975-851C-61378C98DF0E}">
      <dsp:nvSpPr>
        <dsp:cNvPr id="0" name=""/>
        <dsp:cNvSpPr/>
      </dsp:nvSpPr>
      <dsp:spPr>
        <a:xfrm>
          <a:off x="8365579" y="4060223"/>
          <a:ext cx="2983477" cy="66427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rtl="1">
            <a:lnSpc>
              <a:spcPct val="90000"/>
            </a:lnSpc>
            <a:spcBef>
              <a:spcPct val="0"/>
            </a:spcBef>
            <a:spcAft>
              <a:spcPct val="35000"/>
            </a:spcAft>
            <a:buNone/>
          </a:pPr>
          <a:r>
            <a:rPr lang="fa-IR" sz="1400" b="0" i="0" kern="1200" dirty="0">
              <a:solidFill>
                <a:srgbClr val="000000"/>
              </a:solidFill>
              <a:effectLst/>
              <a:latin typeface="IRANSans" panose="02040503050201020203" pitchFamily="18" charset="-78"/>
              <a:cs typeface="IRANSans" panose="02040503050201020203" pitchFamily="18" charset="-78"/>
            </a:rPr>
            <a:t>تغییر نحوه‌ی بهره‌وری</a:t>
          </a:r>
          <a:endParaRPr lang="en-US" sz="1400" kern="1200" dirty="0">
            <a:latin typeface="IRANSans" panose="02040503050201020203" pitchFamily="18" charset="-78"/>
            <a:cs typeface="IRANSans" panose="02040503050201020203" pitchFamily="18" charset="-78"/>
          </a:endParaRPr>
        </a:p>
      </dsp:txBody>
      <dsp:txXfrm>
        <a:off x="8385035" y="4079679"/>
        <a:ext cx="2944565" cy="6253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B7534C6-96E5-40CC-B4F9-D312B949FF7C}"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27" name="PlaceHolder 2"/>
          <p:cNvSpPr>
            <a:spLocks noGrp="1"/>
          </p:cNvSpPr>
          <p:nvPr>
            <p:ph/>
          </p:nvPr>
        </p:nvSpPr>
        <p:spPr>
          <a:xfrm>
            <a:off x="831960" y="458964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28" name="PlaceHolder 3"/>
          <p:cNvSpPr>
            <a:spLocks noGrp="1"/>
          </p:cNvSpPr>
          <p:nvPr>
            <p:ph/>
          </p:nvPr>
        </p:nvSpPr>
        <p:spPr>
          <a:xfrm>
            <a:off x="831960" y="537336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40BDB85-A7DD-4D1F-A139-92D34D4F1DEF}"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30"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1"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2" name="PlaceHolder 4"/>
          <p:cNvSpPr>
            <a:spLocks noGrp="1"/>
          </p:cNvSpPr>
          <p:nvPr>
            <p:ph/>
          </p:nvPr>
        </p:nvSpPr>
        <p:spPr>
          <a:xfrm>
            <a:off x="83196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3" name="PlaceHolder 5"/>
          <p:cNvSpPr>
            <a:spLocks noGrp="1"/>
          </p:cNvSpPr>
          <p:nvPr>
            <p:ph/>
          </p:nvPr>
        </p:nvSpPr>
        <p:spPr>
          <a:xfrm>
            <a:off x="622008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6DD2BAF-530D-4AA2-B11A-DD0B6F751586}"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35" name="PlaceHolder 2"/>
          <p:cNvSpPr>
            <a:spLocks noGrp="1"/>
          </p:cNvSpPr>
          <p:nvPr>
            <p:ph/>
          </p:nvPr>
        </p:nvSpPr>
        <p:spPr>
          <a:xfrm>
            <a:off x="83196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6" name="PlaceHolder 3"/>
          <p:cNvSpPr>
            <a:spLocks noGrp="1"/>
          </p:cNvSpPr>
          <p:nvPr>
            <p:ph/>
          </p:nvPr>
        </p:nvSpPr>
        <p:spPr>
          <a:xfrm>
            <a:off x="438732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7" name="PlaceHolder 4"/>
          <p:cNvSpPr>
            <a:spLocks noGrp="1"/>
          </p:cNvSpPr>
          <p:nvPr>
            <p:ph/>
          </p:nvPr>
        </p:nvSpPr>
        <p:spPr>
          <a:xfrm>
            <a:off x="794304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8" name="PlaceHolder 5"/>
          <p:cNvSpPr>
            <a:spLocks noGrp="1"/>
          </p:cNvSpPr>
          <p:nvPr>
            <p:ph/>
          </p:nvPr>
        </p:nvSpPr>
        <p:spPr>
          <a:xfrm>
            <a:off x="83196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39" name="PlaceHolder 6"/>
          <p:cNvSpPr>
            <a:spLocks noGrp="1"/>
          </p:cNvSpPr>
          <p:nvPr>
            <p:ph/>
          </p:nvPr>
        </p:nvSpPr>
        <p:spPr>
          <a:xfrm>
            <a:off x="438732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40" name="PlaceHolder 7"/>
          <p:cNvSpPr>
            <a:spLocks noGrp="1"/>
          </p:cNvSpPr>
          <p:nvPr>
            <p:ph/>
          </p:nvPr>
        </p:nvSpPr>
        <p:spPr>
          <a:xfrm>
            <a:off x="794304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2D9D702-019F-4A3B-9F9C-C3ADD378F94E}"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DCE46ADD-F508-4A4A-8AB7-1735E0A61FB3}"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47" name="PlaceHolder 2"/>
          <p:cNvSpPr>
            <a:spLocks noGrp="1"/>
          </p:cNvSpPr>
          <p:nvPr>
            <p:ph type="subTitle"/>
          </p:nvPr>
        </p:nvSpPr>
        <p:spPr>
          <a:xfrm>
            <a:off x="831960" y="4589640"/>
            <a:ext cx="10515240" cy="14997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F9A6751-CDC7-4507-BED6-929D4A8C1957}"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49" name="PlaceHolder 2"/>
          <p:cNvSpPr>
            <a:spLocks noGrp="1"/>
          </p:cNvSpPr>
          <p:nvPr>
            <p:ph/>
          </p:nvPr>
        </p:nvSpPr>
        <p:spPr>
          <a:xfrm>
            <a:off x="831960" y="4589640"/>
            <a:ext cx="1051524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B309DB9-C0EF-4524-9250-BB385DDBAB4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51" name="PlaceHolder 2"/>
          <p:cNvSpPr>
            <a:spLocks noGrp="1"/>
          </p:cNvSpPr>
          <p:nvPr>
            <p:ph/>
          </p:nvPr>
        </p:nvSpPr>
        <p:spPr>
          <a:xfrm>
            <a:off x="83196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2" name="PlaceHolder 3"/>
          <p:cNvSpPr>
            <a:spLocks noGrp="1"/>
          </p:cNvSpPr>
          <p:nvPr>
            <p:ph/>
          </p:nvPr>
        </p:nvSpPr>
        <p:spPr>
          <a:xfrm>
            <a:off x="622008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E883F20-82A5-44A8-A78A-0FA3AAD32167}"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9028489-EFFE-45E5-82FC-9BDCD46734B0}"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1960" y="1709640"/>
            <a:ext cx="10515240" cy="13222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47E625D7-9DD6-4240-91C4-FD0578F30EBE}"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56"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7" name="PlaceHolder 3"/>
          <p:cNvSpPr>
            <a:spLocks noGrp="1"/>
          </p:cNvSpPr>
          <p:nvPr>
            <p:ph/>
          </p:nvPr>
        </p:nvSpPr>
        <p:spPr>
          <a:xfrm>
            <a:off x="622008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8" name="PlaceHolder 4"/>
          <p:cNvSpPr>
            <a:spLocks noGrp="1"/>
          </p:cNvSpPr>
          <p:nvPr>
            <p:ph/>
          </p:nvPr>
        </p:nvSpPr>
        <p:spPr>
          <a:xfrm>
            <a:off x="83196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6D7CC5F-5E11-4D67-86EA-EAFEACC5CAEE}"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6" name="PlaceHolder 2"/>
          <p:cNvSpPr>
            <a:spLocks noGrp="1"/>
          </p:cNvSpPr>
          <p:nvPr>
            <p:ph type="subTitle"/>
          </p:nvPr>
        </p:nvSpPr>
        <p:spPr>
          <a:xfrm>
            <a:off x="831960" y="4589640"/>
            <a:ext cx="10515240" cy="14997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70AB545-246C-40C8-ADDD-D5EA72BC7D3D}"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60" name="PlaceHolder 2"/>
          <p:cNvSpPr>
            <a:spLocks noGrp="1"/>
          </p:cNvSpPr>
          <p:nvPr>
            <p:ph/>
          </p:nvPr>
        </p:nvSpPr>
        <p:spPr>
          <a:xfrm>
            <a:off x="83196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1"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2" name="PlaceHolder 4"/>
          <p:cNvSpPr>
            <a:spLocks noGrp="1"/>
          </p:cNvSpPr>
          <p:nvPr>
            <p:ph/>
          </p:nvPr>
        </p:nvSpPr>
        <p:spPr>
          <a:xfrm>
            <a:off x="622008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441B0AE-18AD-4D64-834B-A27EF02B0EE6}"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64"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5"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6" name="PlaceHolder 4"/>
          <p:cNvSpPr>
            <a:spLocks noGrp="1"/>
          </p:cNvSpPr>
          <p:nvPr>
            <p:ph/>
          </p:nvPr>
        </p:nvSpPr>
        <p:spPr>
          <a:xfrm>
            <a:off x="831960" y="537336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794C8E3-D3FF-47BA-B44D-375D3F44DBE2}"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68" name="PlaceHolder 2"/>
          <p:cNvSpPr>
            <a:spLocks noGrp="1"/>
          </p:cNvSpPr>
          <p:nvPr>
            <p:ph/>
          </p:nvPr>
        </p:nvSpPr>
        <p:spPr>
          <a:xfrm>
            <a:off x="831960" y="458964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9" name="PlaceHolder 3"/>
          <p:cNvSpPr>
            <a:spLocks noGrp="1"/>
          </p:cNvSpPr>
          <p:nvPr>
            <p:ph/>
          </p:nvPr>
        </p:nvSpPr>
        <p:spPr>
          <a:xfrm>
            <a:off x="831960" y="537336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2C1006B-28A4-4DA9-B622-F2E4E9AFB4B5}"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71"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2"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3" name="PlaceHolder 4"/>
          <p:cNvSpPr>
            <a:spLocks noGrp="1"/>
          </p:cNvSpPr>
          <p:nvPr>
            <p:ph/>
          </p:nvPr>
        </p:nvSpPr>
        <p:spPr>
          <a:xfrm>
            <a:off x="83196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4" name="PlaceHolder 5"/>
          <p:cNvSpPr>
            <a:spLocks noGrp="1"/>
          </p:cNvSpPr>
          <p:nvPr>
            <p:ph/>
          </p:nvPr>
        </p:nvSpPr>
        <p:spPr>
          <a:xfrm>
            <a:off x="622008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0154FCB-C4AD-4BAE-A3E6-423C792AE04D}"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76" name="PlaceHolder 2"/>
          <p:cNvSpPr>
            <a:spLocks noGrp="1"/>
          </p:cNvSpPr>
          <p:nvPr>
            <p:ph/>
          </p:nvPr>
        </p:nvSpPr>
        <p:spPr>
          <a:xfrm>
            <a:off x="83196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7" name="PlaceHolder 3"/>
          <p:cNvSpPr>
            <a:spLocks noGrp="1"/>
          </p:cNvSpPr>
          <p:nvPr>
            <p:ph/>
          </p:nvPr>
        </p:nvSpPr>
        <p:spPr>
          <a:xfrm>
            <a:off x="438732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8" name="PlaceHolder 4"/>
          <p:cNvSpPr>
            <a:spLocks noGrp="1"/>
          </p:cNvSpPr>
          <p:nvPr>
            <p:ph/>
          </p:nvPr>
        </p:nvSpPr>
        <p:spPr>
          <a:xfrm>
            <a:off x="7943040" y="458964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79" name="PlaceHolder 5"/>
          <p:cNvSpPr>
            <a:spLocks noGrp="1"/>
          </p:cNvSpPr>
          <p:nvPr>
            <p:ph/>
          </p:nvPr>
        </p:nvSpPr>
        <p:spPr>
          <a:xfrm>
            <a:off x="83196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80" name="PlaceHolder 6"/>
          <p:cNvSpPr>
            <a:spLocks noGrp="1"/>
          </p:cNvSpPr>
          <p:nvPr>
            <p:ph/>
          </p:nvPr>
        </p:nvSpPr>
        <p:spPr>
          <a:xfrm>
            <a:off x="438732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81" name="PlaceHolder 7"/>
          <p:cNvSpPr>
            <a:spLocks noGrp="1"/>
          </p:cNvSpPr>
          <p:nvPr>
            <p:ph/>
          </p:nvPr>
        </p:nvSpPr>
        <p:spPr>
          <a:xfrm>
            <a:off x="7943040" y="5373360"/>
            <a:ext cx="338580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EBD87F6B-FECF-4D58-8C9B-102D58687B10}"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8" name="PlaceHolder 2"/>
          <p:cNvSpPr>
            <a:spLocks noGrp="1"/>
          </p:cNvSpPr>
          <p:nvPr>
            <p:ph/>
          </p:nvPr>
        </p:nvSpPr>
        <p:spPr>
          <a:xfrm>
            <a:off x="831960" y="4589640"/>
            <a:ext cx="1051524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D7C8CF0-D7BA-4C4C-87E8-6FB15F8FECFA}"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10" name="PlaceHolder 2"/>
          <p:cNvSpPr>
            <a:spLocks noGrp="1"/>
          </p:cNvSpPr>
          <p:nvPr>
            <p:ph/>
          </p:nvPr>
        </p:nvSpPr>
        <p:spPr>
          <a:xfrm>
            <a:off x="83196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11" name="PlaceHolder 3"/>
          <p:cNvSpPr>
            <a:spLocks noGrp="1"/>
          </p:cNvSpPr>
          <p:nvPr>
            <p:ph/>
          </p:nvPr>
        </p:nvSpPr>
        <p:spPr>
          <a:xfrm>
            <a:off x="622008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69510B1-3E5B-4EBE-A6A3-39EAF8BBFE45}"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BB32241-C088-47C6-A207-35A7FCE5F8F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1960" y="1709640"/>
            <a:ext cx="10515240" cy="1322280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4BA4D7D-3361-4D40-94F8-E4AAB9F899A2}"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15"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16" name="PlaceHolder 3"/>
          <p:cNvSpPr>
            <a:spLocks noGrp="1"/>
          </p:cNvSpPr>
          <p:nvPr>
            <p:ph/>
          </p:nvPr>
        </p:nvSpPr>
        <p:spPr>
          <a:xfrm>
            <a:off x="622008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17" name="PlaceHolder 4"/>
          <p:cNvSpPr>
            <a:spLocks noGrp="1"/>
          </p:cNvSpPr>
          <p:nvPr>
            <p:ph/>
          </p:nvPr>
        </p:nvSpPr>
        <p:spPr>
          <a:xfrm>
            <a:off x="83196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977C511-46E9-499B-B8B9-FB6BD956B5CB}"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19" name="PlaceHolder 2"/>
          <p:cNvSpPr>
            <a:spLocks noGrp="1"/>
          </p:cNvSpPr>
          <p:nvPr>
            <p:ph/>
          </p:nvPr>
        </p:nvSpPr>
        <p:spPr>
          <a:xfrm>
            <a:off x="831960" y="4589640"/>
            <a:ext cx="5131080" cy="149976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20"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21" name="PlaceHolder 4"/>
          <p:cNvSpPr>
            <a:spLocks noGrp="1"/>
          </p:cNvSpPr>
          <p:nvPr>
            <p:ph/>
          </p:nvPr>
        </p:nvSpPr>
        <p:spPr>
          <a:xfrm>
            <a:off x="6220080" y="537336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731FF1B-BEFB-49DE-831F-FF4B0C2B84FE}"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a:noFill/>
          <a:ln w="0">
            <a:noFill/>
          </a:ln>
        </p:spPr>
        <p:txBody>
          <a:bodyPr lIns="0" rIns="0" tIns="0" bIns="0" anchor="ctr">
            <a:noAutofit/>
          </a:bodyPr>
          <a:p>
            <a:pPr indent="0">
              <a:buNone/>
            </a:pPr>
            <a:endParaRPr b="0" lang="da-DK" sz="1800" spc="-1" strike="noStrike">
              <a:solidFill>
                <a:srgbClr val="000000"/>
              </a:solidFill>
              <a:latin typeface="Calibri"/>
            </a:endParaRPr>
          </a:p>
        </p:txBody>
      </p:sp>
      <p:sp>
        <p:nvSpPr>
          <p:cNvPr id="23" name="PlaceHolder 2"/>
          <p:cNvSpPr>
            <a:spLocks noGrp="1"/>
          </p:cNvSpPr>
          <p:nvPr>
            <p:ph/>
          </p:nvPr>
        </p:nvSpPr>
        <p:spPr>
          <a:xfrm>
            <a:off x="83196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24" name="PlaceHolder 3"/>
          <p:cNvSpPr>
            <a:spLocks noGrp="1"/>
          </p:cNvSpPr>
          <p:nvPr>
            <p:ph/>
          </p:nvPr>
        </p:nvSpPr>
        <p:spPr>
          <a:xfrm>
            <a:off x="6220080" y="4589640"/>
            <a:ext cx="513108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25" name="PlaceHolder 4"/>
          <p:cNvSpPr>
            <a:spLocks noGrp="1"/>
          </p:cNvSpPr>
          <p:nvPr>
            <p:ph/>
          </p:nvPr>
        </p:nvSpPr>
        <p:spPr>
          <a:xfrm>
            <a:off x="831960" y="5373360"/>
            <a:ext cx="10515240" cy="715320"/>
          </a:xfrm>
          <a:prstGeom prst="rect">
            <a:avLst/>
          </a:prstGeom>
          <a:noFill/>
          <a:ln w="0">
            <a:noFill/>
          </a:ln>
        </p:spPr>
        <p:txBody>
          <a:bodyPr lIns="0" rIns="0" tIns="0" bIns="0" anchor="t">
            <a:normAutofit/>
          </a:bodyPr>
          <a:p>
            <a:pPr indent="0">
              <a:lnSpc>
                <a:spcPct val="90000"/>
              </a:lnSpc>
              <a:spcBef>
                <a:spcPts val="1417"/>
              </a:spcBef>
              <a:buNone/>
            </a:pPr>
            <a:endParaRPr b="0" lang="da-DK"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9D7DA1A-000B-4FCB-B8E5-F61FF219ACB7}"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1960" y="1709640"/>
            <a:ext cx="10515240" cy="2852280"/>
          </a:xfrm>
          <a:prstGeom prst="rect">
            <a:avLst/>
          </a:prstGeom>
          <a:noFill/>
          <a:ln w="0">
            <a:noFill/>
          </a:ln>
        </p:spPr>
        <p:txBody>
          <a:bodyPr anchor="b">
            <a:noAutofit/>
          </a:bodyPr>
          <a:p>
            <a:pPr indent="0">
              <a:lnSpc>
                <a:spcPct val="90000"/>
              </a:lnSpc>
              <a:buNone/>
            </a:pPr>
            <a:r>
              <a:rPr b="0" lang="en-US" sz="6000" spc="-1" strike="noStrike">
                <a:solidFill>
                  <a:srgbClr val="000000"/>
                </a:solidFill>
                <a:latin typeface="Calibri Light"/>
              </a:rPr>
              <a:t>Click to edit Master title </a:t>
            </a:r>
            <a:r>
              <a:rPr b="0" lang="en-US" sz="6000" spc="-1" strike="noStrike">
                <a:solidFill>
                  <a:srgbClr val="000000"/>
                </a:solidFill>
                <a:latin typeface="Calibri Light"/>
              </a:rPr>
              <a:t>style</a:t>
            </a:r>
            <a:endParaRPr b="0" lang="da-DK" sz="6000" spc="-1" strike="noStrike">
              <a:solidFill>
                <a:srgbClr val="000000"/>
              </a:solidFill>
              <a:latin typeface="Calibri"/>
            </a:endParaRPr>
          </a:p>
        </p:txBody>
      </p:sp>
      <p:sp>
        <p:nvSpPr>
          <p:cNvPr id="1" name="PlaceHolder 2"/>
          <p:cNvSpPr>
            <a:spLocks noGrp="1"/>
          </p:cNvSpPr>
          <p:nvPr>
            <p:ph type="body"/>
          </p:nvPr>
        </p:nvSpPr>
        <p:spPr>
          <a:xfrm>
            <a:off x="831960" y="4589640"/>
            <a:ext cx="10515240" cy="1499760"/>
          </a:xfrm>
          <a:prstGeom prst="rect">
            <a:avLst/>
          </a:prstGeom>
          <a:noFill/>
          <a:ln w="0">
            <a:noFill/>
          </a:ln>
        </p:spPr>
        <p:txBody>
          <a:bodyPr anchor="t">
            <a:noAutofit/>
          </a:bodyPr>
          <a:p>
            <a:pPr indent="0">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da-DK" sz="2400" spc="-1" strike="noStrike">
              <a:solidFill>
                <a:srgbClr val="000000"/>
              </a:solidFill>
              <a:latin typeface="Calibri"/>
            </a:endParaRPr>
          </a:p>
        </p:txBody>
      </p:sp>
      <p:sp>
        <p:nvSpPr>
          <p:cNvPr id="2" name="PlaceHolder 3"/>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b="0" lang="da-DK" sz="1200" spc="-1" strike="noStrike">
                <a:solidFill>
                  <a:srgbClr val="8b8b8b"/>
                </a:solidFill>
                <a:latin typeface="Calibri"/>
              </a:defRPr>
            </a:lvl1pPr>
          </a:lstStyle>
          <a:p>
            <a:pPr indent="0">
              <a:lnSpc>
                <a:spcPct val="100000"/>
              </a:lnSpc>
              <a:buNone/>
            </a:pPr>
            <a:r>
              <a:rPr b="0" lang="da-DK" sz="1200" spc="-1" strike="noStrike">
                <a:solidFill>
                  <a:srgbClr val="8b8b8b"/>
                </a:solidFill>
                <a:latin typeface="Calibri"/>
              </a:rPr>
              <a:t> </a:t>
            </a:r>
            <a:endParaRPr b="0" lang="en-US" sz="1200" spc="-1" strike="noStrike">
              <a:solidFill>
                <a:srgbClr val="000000"/>
              </a:solidFill>
              <a:latin typeface="Times New Roman"/>
            </a:endParaRPr>
          </a:p>
        </p:txBody>
      </p:sp>
      <p:sp>
        <p:nvSpPr>
          <p:cNvPr id="3" name="PlaceHolder 4"/>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da-DK" sz="1200" spc="-1" strike="noStrike">
                <a:solidFill>
                  <a:srgbClr val="8b8b8b"/>
                </a:solidFill>
                <a:latin typeface="Calibri"/>
              </a:defRPr>
            </a:lvl1pPr>
          </a:lstStyle>
          <a:p>
            <a:pPr indent="0" algn="r">
              <a:lnSpc>
                <a:spcPct val="100000"/>
              </a:lnSpc>
              <a:buNone/>
            </a:pPr>
            <a:fld id="{AC76404D-0586-4B45-A5E7-345CCA19B21F}" type="slidenum">
              <a:rPr b="0" lang="da-DK" sz="1200" spc="-1" strike="noStrike">
                <a:solidFill>
                  <a:srgbClr val="8b8b8b"/>
                </a:solidFill>
                <a:latin typeface="Calibri"/>
              </a:rPr>
              <a:t>4</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nSpc>
                <a:spcPct val="90000"/>
              </a:lnSpc>
              <a:buNone/>
            </a:pPr>
            <a:r>
              <a:rPr b="0" lang="en-US" sz="4400" spc="-1" strike="noStrike">
                <a:solidFill>
                  <a:srgbClr val="000000"/>
                </a:solidFill>
                <a:latin typeface="EB Garamond"/>
                <a:ea typeface="EB Garamond"/>
              </a:rPr>
              <a:t>Clic</a:t>
            </a:r>
            <a:r>
              <a:rPr b="0" lang="en-US" sz="4400" spc="-1" strike="noStrike">
                <a:solidFill>
                  <a:srgbClr val="000000"/>
                </a:solidFill>
                <a:latin typeface="EB Garamond"/>
                <a:ea typeface="EB Garamond"/>
              </a:rPr>
              <a:t>k to </a:t>
            </a:r>
            <a:r>
              <a:rPr b="0" lang="en-US" sz="4400" spc="-1" strike="noStrike">
                <a:solidFill>
                  <a:srgbClr val="000000"/>
                </a:solidFill>
                <a:latin typeface="EB Garamond"/>
                <a:ea typeface="EB Garamond"/>
              </a:rPr>
              <a:t>edit </a:t>
            </a:r>
            <a:r>
              <a:rPr b="0" lang="en-US" sz="4400" spc="-1" strike="noStrike">
                <a:solidFill>
                  <a:srgbClr val="000000"/>
                </a:solidFill>
                <a:latin typeface="EB Garamond"/>
                <a:ea typeface="EB Garamond"/>
              </a:rPr>
              <a:t>Mas</a:t>
            </a:r>
            <a:r>
              <a:rPr b="0" lang="en-US" sz="4400" spc="-1" strike="noStrike">
                <a:solidFill>
                  <a:srgbClr val="000000"/>
                </a:solidFill>
                <a:latin typeface="EB Garamond"/>
                <a:ea typeface="EB Garamond"/>
              </a:rPr>
              <a:t>ter </a:t>
            </a:r>
            <a:r>
              <a:rPr b="0" lang="en-US" sz="4400" spc="-1" strike="noStrike">
                <a:solidFill>
                  <a:srgbClr val="000000"/>
                </a:solidFill>
                <a:latin typeface="EB Garamond"/>
                <a:ea typeface="EB Garamond"/>
              </a:rPr>
              <a:t>title </a:t>
            </a:r>
            <a:r>
              <a:rPr b="0" lang="en-US" sz="4400" spc="-1" strike="noStrike">
                <a:solidFill>
                  <a:srgbClr val="000000"/>
                </a:solidFill>
                <a:latin typeface="EB Garamond"/>
                <a:ea typeface="EB Garamond"/>
              </a:rPr>
              <a:t>styl</a:t>
            </a:r>
            <a:r>
              <a:rPr b="0" lang="en-US" sz="4400" spc="-1" strike="noStrike">
                <a:solidFill>
                  <a:srgbClr val="000000"/>
                </a:solidFill>
                <a:latin typeface="EB Garamond"/>
                <a:ea typeface="EB Garamond"/>
              </a:rPr>
              <a:t>e</a:t>
            </a:r>
            <a:endParaRPr b="0" lang="da-DK"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EB Garamond"/>
                <a:ea typeface="EB Garamond"/>
              </a:rPr>
              <a:t>Click to edit Master text styles</a:t>
            </a:r>
            <a:endParaRPr b="0" lang="da-DK"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EB Garamond"/>
                <a:ea typeface="EB Garamond"/>
              </a:rPr>
              <a:t>Second level</a:t>
            </a:r>
            <a:endParaRPr b="0" lang="da-DK"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EB Garamond"/>
                <a:ea typeface="EB Garamond"/>
              </a:rPr>
              <a:t>Third level</a:t>
            </a:r>
            <a:endParaRPr b="0" lang="da-DK"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EB Garamond"/>
                <a:ea typeface="EB Garamond"/>
              </a:rPr>
              <a:t>Fourth level</a:t>
            </a:r>
            <a:endParaRPr b="0" lang="da-DK"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EB Garamond"/>
                <a:ea typeface="EB Garamond"/>
              </a:rPr>
              <a:t>Fifth level</a:t>
            </a:r>
            <a:endParaRPr b="0" lang="da-DK"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b="0" lang="da-DK" sz="1200" spc="-1" strike="noStrike">
                <a:solidFill>
                  <a:srgbClr val="8b8b8b"/>
                </a:solidFill>
                <a:latin typeface="Calibri"/>
              </a:defRPr>
            </a:lvl1pPr>
          </a:lstStyle>
          <a:p>
            <a:pPr indent="0">
              <a:lnSpc>
                <a:spcPct val="100000"/>
              </a:lnSpc>
              <a:buNone/>
            </a:pPr>
            <a:r>
              <a:rPr b="0" lang="da-DK" sz="1200" spc="-1" strike="noStrike">
                <a:solidFill>
                  <a:srgbClr val="8b8b8b"/>
                </a:solidFill>
                <a:latin typeface="Calibri"/>
              </a:rPr>
              <a:t>&lt;date/time&gt;</a:t>
            </a:r>
            <a:endParaRPr b="0" lang="en-US" sz="1200" spc="-1" strike="noStrike">
              <a:solidFill>
                <a:srgbClr val="000000"/>
              </a:solidFill>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b="0" lang="da-DK" sz="1200" spc="-1" strike="noStrike">
                <a:solidFill>
                  <a:srgbClr val="8b8b8b"/>
                </a:solidFill>
                <a:latin typeface="Calibri"/>
              </a:defRPr>
            </a:lvl1pPr>
          </a:lstStyle>
          <a:p>
            <a:pPr indent="0" algn="r">
              <a:lnSpc>
                <a:spcPct val="100000"/>
              </a:lnSpc>
              <a:buNone/>
            </a:pPr>
            <a:fld id="{1BD0DD47-68D8-4B87-A930-AA94F25EF0A8}" type="slidenum">
              <a:rPr b="0" lang="da-DK"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 Target="slide44.xm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10.pn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gif"/><Relationship Id="rId2" Type="http://schemas.openxmlformats.org/officeDocument/2006/relationships/image" Target="../media/image15.gif"/><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16.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 Target="slide44.xm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17.jpeg"/><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hyperlink" Target="https://robots.net/news/how-generative-ai-can-impact-artists-income-the-search-for-fair-compensation/" TargetMode="External"/><Relationship Id="rId2" Type="http://schemas.openxmlformats.org/officeDocument/2006/relationships/hyperlink" Target="https://itsartlaw.org/2024/02/26/artificial-intelligence-and-artists-intellectual-property-unpacking-copyright-infringement-allegations-in-andersen-v-stability-ai-ltd/" TargetMode="External"/><Relationship Id="rId3" Type="http://schemas.openxmlformats.org/officeDocument/2006/relationships/hyperlink" Target="https://techcrunch.com/2023/09/30/how-much-can-artists-make-from-generative-ai-vendors-wont-say/?guccounter=1&amp;guce_referrer=aHR0cHM6Ly9kdWNrZHVja2dvLmNvbS8&amp;guce_referrer_sig=AQAAAHo2QlAh10V9oA6JtvsYV0CxAUvO3sR84ICZ6w7v9rdeD2_Z6K8Z4G5BzNUntE20eP5R3oVBS5-pZEFRVZe1Pfuche0fHcZMHEoIUP_e-z0Q8UZpNGB74t4iH4r-aZKIRhDuZvEYfvjAdStASknhd4Oa1f0wCdRWQBfRNjy54E9b" TargetMode="External"/><Relationship Id="rId4" Type="http://schemas.openxmlformats.org/officeDocument/2006/relationships/hyperlink" Target="https://arxiv.org/abs/2202.00622" TargetMode="External"/><Relationship Id="rId5" Type="http://schemas.openxmlformats.org/officeDocument/2006/relationships/hyperlink" Target="https://arxiv.org/abs/2202.00622" TargetMode="External"/><Relationship Id="rId6"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 Target="slide44.xm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6.jpeg"/><Relationship Id="rId3" Type="http://schemas.openxmlformats.org/officeDocument/2006/relationships/image" Target="../media/image21.jpeg"/><Relationship Id="rId4" Type="http://schemas.openxmlformats.org/officeDocument/2006/relationships/image" Target="../media/image28.png"/><Relationship Id="rId5" Type="http://schemas.openxmlformats.org/officeDocument/2006/relationships/image" Target="../media/image6.jpeg"/><Relationship Id="rId6" Type="http://schemas.openxmlformats.org/officeDocument/2006/relationships/image" Target="../media/image18.jpeg"/><Relationship Id="rId7" Type="http://schemas.openxmlformats.org/officeDocument/2006/relationships/image" Target="../media/image28.png"/><Relationship Id="rId8" Type="http://schemas.openxmlformats.org/officeDocument/2006/relationships/image" Target="../media/image6.jpeg"/><Relationship Id="rId9" Type="http://schemas.openxmlformats.org/officeDocument/2006/relationships/image" Target="../media/image11.jpeg"/><Relationship Id="rId10" Type="http://schemas.openxmlformats.org/officeDocument/2006/relationships/image" Target="../media/image28.png"/><Relationship Id="rId11" Type="http://schemas.openxmlformats.org/officeDocument/2006/relationships/image" Target="../media/image6.jpeg"/><Relationship Id="rId12" Type="http://schemas.openxmlformats.org/officeDocument/2006/relationships/image" Target="../media/image17.jpeg"/><Relationship Id="rId13" Type="http://schemas.openxmlformats.org/officeDocument/2006/relationships/image" Target="../media/image6.jpeg"/><Relationship Id="rId1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6.jpeg"/><Relationship Id="rId3" Type="http://schemas.openxmlformats.org/officeDocument/2006/relationships/image" Target="../media/image21.jpeg"/><Relationship Id="rId4" Type="http://schemas.openxmlformats.org/officeDocument/2006/relationships/image" Target="../media/image28.png"/><Relationship Id="rId5" Type="http://schemas.openxmlformats.org/officeDocument/2006/relationships/image" Target="../media/image6.jpeg"/><Relationship Id="rId6" Type="http://schemas.openxmlformats.org/officeDocument/2006/relationships/image" Target="../media/image18.jpeg"/><Relationship Id="rId7" Type="http://schemas.openxmlformats.org/officeDocument/2006/relationships/image" Target="../media/image28.png"/><Relationship Id="rId8" Type="http://schemas.openxmlformats.org/officeDocument/2006/relationships/image" Target="../media/image6.jpeg"/><Relationship Id="rId9" Type="http://schemas.openxmlformats.org/officeDocument/2006/relationships/image" Target="../media/image11.jpeg"/><Relationship Id="rId10" Type="http://schemas.openxmlformats.org/officeDocument/2006/relationships/image" Target="../media/image28.png"/><Relationship Id="rId11" Type="http://schemas.openxmlformats.org/officeDocument/2006/relationships/image" Target="../media/image6.jpeg"/><Relationship Id="rId12" Type="http://schemas.openxmlformats.org/officeDocument/2006/relationships/image" Target="../media/image17.jpeg"/><Relationship Id="rId13" Type="http://schemas.openxmlformats.org/officeDocument/2006/relationships/image" Target="../media/image6.jpeg"/><Relationship Id="rId1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6.jpeg"/><Relationship Id="rId3" Type="http://schemas.openxmlformats.org/officeDocument/2006/relationships/image" Target="../media/image18.jpeg"/><Relationship Id="rId4" Type="http://schemas.openxmlformats.org/officeDocument/2006/relationships/image" Target="../media/image11.jpeg"/><Relationship Id="rId5" Type="http://schemas.openxmlformats.org/officeDocument/2006/relationships/image" Target="../media/image17.jpeg"/><Relationship Id="rId6" Type="http://schemas.openxmlformats.org/officeDocument/2006/relationships/image" Target="../media/image21.jpeg"/><Relationship Id="rId7"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18.jpeg"/><Relationship Id="rId3" Type="http://schemas.openxmlformats.org/officeDocument/2006/relationships/image" Target="../media/image11.jpeg"/><Relationship Id="rId4" Type="http://schemas.openxmlformats.org/officeDocument/2006/relationships/image" Target="../media/image17.jpeg"/><Relationship Id="rId5" Type="http://schemas.openxmlformats.org/officeDocument/2006/relationships/image" Target="../media/image21.jpeg"/><Relationship Id="rId6" Type="http://schemas.openxmlformats.org/officeDocument/2006/relationships/image" Target="../media/image6.jpeg"/><Relationship Id="rId7"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6.jpe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6.jpeg"/><Relationship Id="rId3" Type="http://schemas.openxmlformats.org/officeDocument/2006/relationships/image" Target="../media/image17.jpeg"/><Relationship Id="rId4" Type="http://schemas.openxmlformats.org/officeDocument/2006/relationships/image" Target="../media/image17.jpeg"/><Relationship Id="rId5"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6.jpeg"/><Relationship Id="rId3" Type="http://schemas.openxmlformats.org/officeDocument/2006/relationships/image" Target="../media/image11.jpeg"/><Relationship Id="rId4" Type="http://schemas.openxmlformats.org/officeDocument/2006/relationships/image" Target="../media/image11.jpe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 Target="slide48.xml"/><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www.gatsby.ucl.ac.uk/~balaji/udl2019/accepted-papers/UDL2019-paper-05.pdf" TargetMode="Externa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 Target="slide44.xm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 Target="slide29.xml"/><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 Target="slide48.xml"/><Relationship Id="rId2" Type="http://schemas.openxmlformats.org/officeDocument/2006/relationships/image" Target="../media/image42.png"/><Relationship Id="rId3" Type="http://schemas.openxmlformats.org/officeDocument/2006/relationships/slide" Target="slide48.xml"/><Relationship Id="rId4" Type="http://schemas.openxmlformats.org/officeDocument/2006/relationships/image" Target="../media/image42.png"/><Relationship Id="rId5" Type="http://schemas.openxmlformats.org/officeDocument/2006/relationships/slide" Target="slide48.xml"/><Relationship Id="rId6" Type="http://schemas.openxmlformats.org/officeDocument/2006/relationships/image" Target="../media/image42.png"/><Relationship Id="rId7" Type="http://schemas.openxmlformats.org/officeDocument/2006/relationships/slide" Target="slide48.xml"/><Relationship Id="rId8" Type="http://schemas.openxmlformats.org/officeDocument/2006/relationships/image" Target="../media/image43.png"/><Relationship Id="rId9" Type="http://schemas.openxmlformats.org/officeDocument/2006/relationships/slide" Target="slide48.xml"/><Relationship Id="rId10" Type="http://schemas.openxmlformats.org/officeDocument/2006/relationships/image" Target="../media/image44.png"/><Relationship Id="rId11" Type="http://schemas.openxmlformats.org/officeDocument/2006/relationships/slide" Target="slide48.xml"/><Relationship Id="rId12" Type="http://schemas.openxmlformats.org/officeDocument/2006/relationships/image" Target="../media/image44.png"/><Relationship Id="rId13" Type="http://schemas.openxmlformats.org/officeDocument/2006/relationships/slide" Target="slide48.xml"/><Relationship Id="rId14" Type="http://schemas.openxmlformats.org/officeDocument/2006/relationships/image" Target="../media/image44.png"/><Relationship Id="rId15" Type="http://schemas.openxmlformats.org/officeDocument/2006/relationships/slide" Target="slide48.xml"/><Relationship Id="rId16" Type="http://schemas.openxmlformats.org/officeDocument/2006/relationships/image" Target="../media/image44.png"/><Relationship Id="rId17" Type="http://schemas.openxmlformats.org/officeDocument/2006/relationships/slide" Target="slide48.xml"/><Relationship Id="rId18" Type="http://schemas.openxmlformats.org/officeDocument/2006/relationships/slide" Target="slide48.xml"/><Relationship Id="rId19" Type="http://schemas.openxmlformats.org/officeDocument/2006/relationships/slide" Target="slide48.xml"/><Relationship Id="rId20"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 Target="slide4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831960" y="1709640"/>
            <a:ext cx="10515240" cy="2852280"/>
          </a:xfrm>
          <a:prstGeom prst="rect">
            <a:avLst/>
          </a:prstGeom>
          <a:noFill/>
          <a:ln w="0">
            <a:noFill/>
          </a:ln>
        </p:spPr>
        <p:txBody>
          <a:bodyPr anchor="b">
            <a:normAutofit/>
          </a:bodyPr>
          <a:p>
            <a:pPr indent="0" algn="r" rtl="1">
              <a:lnSpc>
                <a:spcPct val="90000"/>
              </a:lnSpc>
              <a:buNone/>
            </a:pPr>
            <a:r>
              <a:rPr b="0" lang="fa-IR" sz="4800" spc="-1" strike="noStrike">
                <a:solidFill>
                  <a:srgbClr val="000000"/>
                </a:solidFill>
                <a:latin typeface="IRANSans"/>
                <a:cs typeface="IRANSans"/>
              </a:rPr>
              <a:t>بومی‌سازی هوش‌مصنوعی: </a:t>
            </a:r>
            <a:r>
              <a:rPr b="0" lang="fa-IR" sz="4800" spc="-1" strike="noStrike">
                <a:solidFill>
                  <a:srgbClr val="000000"/>
                </a:solidFill>
                <a:latin typeface="IRANSans"/>
                <a:cs typeface="IRANSans"/>
              </a:rPr>
              <a:t>توضیح‌پذیری و توزیع‌پذیری</a:t>
            </a:r>
            <a:endParaRPr b="0" lang="da-DK" sz="4800" spc="-1" strike="noStrike">
              <a:solidFill>
                <a:srgbClr val="000000"/>
              </a:solidFill>
              <a:latin typeface="Calibri"/>
            </a:endParaRPr>
          </a:p>
        </p:txBody>
      </p:sp>
      <p:sp>
        <p:nvSpPr>
          <p:cNvPr id="83" name="PlaceHolder 2"/>
          <p:cNvSpPr>
            <a:spLocks noGrp="1"/>
          </p:cNvSpPr>
          <p:nvPr>
            <p:ph/>
          </p:nvPr>
        </p:nvSpPr>
        <p:spPr>
          <a:xfrm>
            <a:off x="831960" y="4589640"/>
            <a:ext cx="10515240" cy="1499760"/>
          </a:xfrm>
          <a:prstGeom prst="rect">
            <a:avLst/>
          </a:prstGeom>
          <a:noFill/>
          <a:ln w="0">
            <a:noFill/>
          </a:ln>
        </p:spPr>
        <p:txBody>
          <a:bodyPr anchor="t">
            <a:noAutofit/>
          </a:bodyPr>
          <a:p>
            <a:pPr indent="0" algn="r">
              <a:lnSpc>
                <a:spcPct val="90000"/>
              </a:lnSpc>
              <a:spcBef>
                <a:spcPts val="1001"/>
              </a:spcBef>
              <a:buNone/>
              <a:tabLst>
                <a:tab algn="l" pos="0"/>
              </a:tabLst>
            </a:pPr>
            <a:r>
              <a:rPr b="1" lang="fa-IR" sz="2400" spc="-1" strike="noStrike">
                <a:solidFill>
                  <a:srgbClr val="8b8b8b"/>
                </a:solidFill>
                <a:latin typeface="IRANSans"/>
                <a:cs typeface="IRANSans"/>
              </a:rPr>
              <a:t>سیاوش بیگدلی</a:t>
            </a:r>
            <a:endParaRPr b="0" lang="da-DK" sz="2400" spc="-1" strike="noStrike">
              <a:solidFill>
                <a:srgbClr val="000000"/>
              </a:solidFill>
              <a:latin typeface="Calibri"/>
            </a:endParaRPr>
          </a:p>
          <a:p>
            <a:pPr indent="0" algn="r">
              <a:lnSpc>
                <a:spcPct val="90000"/>
              </a:lnSpc>
              <a:spcBef>
                <a:spcPts val="1001"/>
              </a:spcBef>
              <a:buNone/>
              <a:tabLst>
                <a:tab algn="l" pos="0"/>
              </a:tabLst>
            </a:pPr>
            <a:r>
              <a:rPr b="0" lang="fa-IR" sz="2400" spc="-1" strike="noStrike">
                <a:solidFill>
                  <a:srgbClr val="8b8b8b"/>
                </a:solidFill>
                <a:latin typeface="Linux Libertine"/>
                <a:cs typeface="IRANSans"/>
              </a:rPr>
              <a:t>علی‌اکبر شمس، محمد کاظم داوودی، حسن کربلایی</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rmAutofit fontScale="93000"/>
          </a:bodyPr>
          <a:p>
            <a:pPr indent="0" algn="ctr">
              <a:lnSpc>
                <a:spcPct val="90000"/>
              </a:lnSpc>
              <a:buNone/>
            </a:pPr>
            <a:r>
              <a:rPr b="0" lang="da-DK" sz="4400" spc="-1" strike="noStrike">
                <a:solidFill>
                  <a:srgbClr val="000000"/>
                </a:solidFill>
                <a:latin typeface="IRANSans"/>
                <a:ea typeface="EB Garamond"/>
              </a:rPr>
              <a:t> </a:t>
            </a:r>
            <a:r>
              <a:rPr b="0" lang="en-US" sz="4400" spc="-1" strike="noStrike">
                <a:solidFill>
                  <a:srgbClr val="000000"/>
                </a:solidFill>
                <a:latin typeface="IRANSans"/>
                <a:ea typeface="EB Garamond"/>
              </a:rPr>
              <a:t>(eXplain</a:t>
            </a:r>
            <a:r>
              <a:rPr b="0" lang="en-US" sz="4400" spc="-1" strike="noStrike">
                <a:solidFill>
                  <a:srgbClr val="000000"/>
                </a:solidFill>
                <a:latin typeface="IRANSans"/>
                <a:ea typeface="EB Garamond"/>
              </a:rPr>
              <a:t>able AI) </a:t>
            </a:r>
            <a:r>
              <a:rPr b="0" lang="fa-IR" sz="4400" spc="-1" strike="noStrike">
                <a:solidFill>
                  <a:srgbClr val="000000"/>
                </a:solidFill>
                <a:latin typeface="IRANSans"/>
                <a:cs typeface="IRANSans"/>
              </a:rPr>
              <a:t>هوش‌مصن</a:t>
            </a:r>
            <a:r>
              <a:rPr b="0" lang="fa-IR" sz="4400" spc="-1" strike="noStrike">
                <a:solidFill>
                  <a:srgbClr val="000000"/>
                </a:solidFill>
                <a:latin typeface="IRANSans"/>
                <a:cs typeface="IRANSans"/>
              </a:rPr>
              <a:t>وعی </a:t>
            </a:r>
            <a:r>
              <a:rPr b="0" lang="fa-IR" sz="4400" spc="-1" strike="noStrike">
                <a:solidFill>
                  <a:srgbClr val="000000"/>
                </a:solidFill>
                <a:latin typeface="IRANSans"/>
                <a:cs typeface="IRANSans"/>
              </a:rPr>
              <a:t>توضیح‌پذیر</a:t>
            </a:r>
            <a:br>
              <a:rPr sz="4400"/>
            </a:br>
            <a:r>
              <a:rPr b="0" lang="en-US" sz="1600" spc="-1" strike="noStrike">
                <a:solidFill>
                  <a:srgbClr val="000000"/>
                </a:solidFill>
                <a:latin typeface="Linux Libertine"/>
                <a:ea typeface="Linux Libertine"/>
              </a:rPr>
              <a:t>[Nina Wang, Paraskevas </a:t>
            </a:r>
            <a:r>
              <a:rPr b="0" lang="en-US" sz="1600" spc="-1" strike="noStrike">
                <a:solidFill>
                  <a:srgbClr val="000000"/>
                </a:solidFill>
                <a:latin typeface="Linux Libertine"/>
                <a:ea typeface="Linux Libertine"/>
              </a:rPr>
              <a:t>Pegios]</a:t>
            </a:r>
            <a:endParaRPr b="0" lang="da-DK" sz="1600" spc="-1" strike="noStrike">
              <a:solidFill>
                <a:srgbClr val="000000"/>
              </a:solidFill>
              <a:latin typeface="Calibri"/>
            </a:endParaRPr>
          </a:p>
        </p:txBody>
      </p:sp>
      <p:sp>
        <p:nvSpPr>
          <p:cNvPr id="123"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ورودی‌های خلافِ واقع</a:t>
            </a:r>
            <a:r>
              <a:rPr b="0" lang="en-US" sz="2800" spc="-1" strike="noStrike">
                <a:solidFill>
                  <a:srgbClr val="000000"/>
                </a:solidFill>
                <a:latin typeface="IRANSans"/>
                <a:ea typeface="EB Garamond"/>
              </a:rPr>
              <a:t> (</a:t>
            </a:r>
            <a:r>
              <a:rPr b="0" lang="en-US" sz="2800" spc="-1" strike="noStrike">
                <a:solidFill>
                  <a:srgbClr val="000000"/>
                </a:solidFill>
                <a:latin typeface="IRANSans"/>
                <a:ea typeface="EB Garamond"/>
              </a:rPr>
              <a:t>counterfactual</a:t>
            </a:r>
            <a:r>
              <a:rPr b="0" lang="en-US" sz="2800" spc="-1" strike="noStrike">
                <a:solidFill>
                  <a:srgbClr val="000000"/>
                </a:solidFill>
                <a:latin typeface="IRANSans"/>
                <a:ea typeface="EB Garamond"/>
              </a:rPr>
              <a:t>) </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اگر قسمتی را از ورودی حذف کنم تصمیم مدل عوض میشود؟</a:t>
            </a:r>
            <a:endParaRPr b="0" lang="da-DK" sz="2800" spc="-1" strike="noStrike">
              <a:solidFill>
                <a:srgbClr val="000000"/>
              </a:solidFill>
              <a:latin typeface="Calibri"/>
            </a:endParaRPr>
          </a:p>
        </p:txBody>
      </p:sp>
      <p:pic>
        <p:nvPicPr>
          <p:cNvPr id="124" name="Picture 2" descr=""/>
          <p:cNvPicPr/>
          <p:nvPr/>
        </p:nvPicPr>
        <p:blipFill>
          <a:blip r:embed="rId1"/>
          <a:stretch/>
        </p:blipFill>
        <p:spPr>
          <a:xfrm>
            <a:off x="0" y="3434760"/>
            <a:ext cx="12191760" cy="29358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Slide Zoom 5"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sp>
        <p:nvSpPr>
          <p:cNvPr id="126" name="Oval 1"/>
          <p:cNvSpPr/>
          <p:nvPr/>
        </p:nvSpPr>
        <p:spPr>
          <a:xfrm>
            <a:off x="2920320" y="3599280"/>
            <a:ext cx="2968200" cy="6721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a:t>
            </a:r>
            <a:r>
              <a:rPr b="0" lang="fa-IR" sz="4400" spc="-1" strike="noStrike">
                <a:solidFill>
                  <a:srgbClr val="000000"/>
                </a:solidFill>
                <a:latin typeface="IRANSans"/>
                <a:cs typeface="IRANSans"/>
              </a:rPr>
              <a:t>وعی </a:t>
            </a:r>
            <a:r>
              <a:rPr b="0" lang="fa-IR" sz="4400" spc="-1" strike="noStrike">
                <a:solidFill>
                  <a:srgbClr val="000000"/>
                </a:solidFill>
                <a:latin typeface="IRANSans"/>
                <a:cs typeface="IRANSans"/>
              </a:rPr>
              <a:t>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t>
            </a:r>
            <a:r>
              <a:rPr b="0" lang="en-US" sz="4400" spc="-1" strike="noStrike">
                <a:solidFill>
                  <a:srgbClr val="000000"/>
                </a:solidFill>
                <a:latin typeface="IRANSans"/>
                <a:ea typeface="EB Garamond"/>
              </a:rPr>
              <a:t>able AI</a:t>
            </a:r>
            <a:r>
              <a:rPr b="0" lang="en-US" sz="4400" spc="-1" strike="noStrike">
                <a:solidFill>
                  <a:srgbClr val="000000"/>
                </a:solidFill>
                <a:latin typeface="IRANSans"/>
                <a:ea typeface="EB Garamond"/>
              </a:rPr>
              <a:t>)</a:t>
            </a:r>
            <a:endParaRPr b="0" lang="da-DK" sz="4400" spc="-1" strike="noStrike">
              <a:solidFill>
                <a:srgbClr val="000000"/>
              </a:solidFill>
              <a:latin typeface="Calibri"/>
            </a:endParaRPr>
          </a:p>
        </p:txBody>
      </p:sp>
      <p:sp>
        <p:nvSpPr>
          <p:cNvPr id="128" name="TextBox 5"/>
          <p:cNvSpPr/>
          <p:nvPr/>
        </p:nvSpPr>
        <p:spPr>
          <a:xfrm>
            <a:off x="25095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129" name="Trapezoid 8"/>
          <p:cNvSpPr/>
          <p:nvPr/>
        </p:nvSpPr>
        <p:spPr>
          <a:xfrm rot="5400000">
            <a:off x="5576400" y="975240"/>
            <a:ext cx="1445040" cy="399312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sp>
        <p:nvSpPr>
          <p:cNvPr id="130" name="TextBox 10"/>
          <p:cNvSpPr/>
          <p:nvPr/>
        </p:nvSpPr>
        <p:spPr>
          <a:xfrm>
            <a:off x="9110160" y="2562480"/>
            <a:ext cx="121896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٪۹</a:t>
            </a:r>
            <a:r>
              <a:rPr b="1" lang="en-US" sz="1600" spc="-1" strike="noStrike">
                <a:solidFill>
                  <a:srgbClr val="000000"/>
                </a:solidFill>
                <a:latin typeface="IRANSans"/>
                <a:ea typeface="EB Garamond"/>
              </a:rPr>
              <a:t>1</a:t>
            </a:r>
            <a:endParaRPr b="0" lang="en-US" sz="1600" spc="-1" strike="noStrike">
              <a:solidFill>
                <a:srgbClr val="000000"/>
              </a:solidFill>
              <a:latin typeface="Arial"/>
            </a:endParaRPr>
          </a:p>
        </p:txBody>
      </p:sp>
      <p:cxnSp>
        <p:nvCxnSpPr>
          <p:cNvPr id="131" name="Straight Arrow Connector 12"/>
          <p:cNvCxnSpPr>
            <a:endCxn id="129" idx="2"/>
          </p:cNvCxnSpPr>
          <p:nvPr/>
        </p:nvCxnSpPr>
        <p:spPr>
          <a:xfrm>
            <a:off x="3690360" y="2972160"/>
            <a:ext cx="612360" cy="360"/>
          </a:xfrm>
          <a:prstGeom prst="straightConnector1">
            <a:avLst/>
          </a:prstGeom>
          <a:ln w="38100">
            <a:solidFill>
              <a:srgbClr val="000000"/>
            </a:solidFill>
            <a:tailEnd len="med" type="triangle" w="med"/>
          </a:ln>
        </p:spPr>
      </p:cxnSp>
      <p:cxnSp>
        <p:nvCxnSpPr>
          <p:cNvPr id="132" name="Straight Arrow Connector 13"/>
          <p:cNvCxnSpPr>
            <a:stCxn id="129" idx="0"/>
            <a:endCxn id="130" idx="1"/>
          </p:cNvCxnSpPr>
          <p:nvPr/>
        </p:nvCxnSpPr>
        <p:spPr>
          <a:xfrm>
            <a:off x="8295480" y="2972160"/>
            <a:ext cx="815040" cy="360"/>
          </a:xfrm>
          <a:prstGeom prst="straightConnector1">
            <a:avLst/>
          </a:prstGeom>
          <a:ln w="38100">
            <a:solidFill>
              <a:srgbClr val="000000"/>
            </a:solidFill>
            <a:tailEnd len="med" type="triangle" w="med"/>
          </a:ln>
        </p:spPr>
      </p:cxnSp>
      <p:sp>
        <p:nvSpPr>
          <p:cNvPr id="133" name="Left Brace 18"/>
          <p:cNvSpPr/>
          <p:nvPr/>
        </p:nvSpPr>
        <p:spPr>
          <a:xfrm rot="16200000">
            <a:off x="5617440" y="753840"/>
            <a:ext cx="893520" cy="7589880"/>
          </a:xfrm>
          <a:prstGeom prst="leftBrace">
            <a:avLst>
              <a:gd name="adj1" fmla="val 74228"/>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vert="vert" rot="5400000">
            <a:noAutofit/>
          </a:bodyPr>
          <a:p>
            <a:pPr algn="ctr">
              <a:lnSpc>
                <a:spcPct val="100000"/>
              </a:lnSpc>
            </a:pPr>
            <a:r>
              <a:rPr b="1" lang="fa-IR" sz="2000" spc="-1" strike="noStrike">
                <a:solidFill>
                  <a:srgbClr val="000000"/>
                </a:solidFill>
                <a:latin typeface="IRANSans"/>
                <a:cs typeface="IRANSans"/>
              </a:rPr>
              <a:t>مدل بر چه اساسی این تصمیم را گرفته؟</a:t>
            </a:r>
            <a:endParaRPr b="0" lang="en-US" sz="2000" spc="-1" strike="noStrike">
              <a:solidFill>
                <a:srgbClr val="000000"/>
              </a:solidFill>
              <a:latin typeface="Arial"/>
            </a:endParaRPr>
          </a:p>
        </p:txBody>
      </p:sp>
      <p:sp>
        <p:nvSpPr>
          <p:cNvPr id="134" name="TextBox 19"/>
          <p:cNvSpPr/>
          <p:nvPr/>
        </p:nvSpPr>
        <p:spPr>
          <a:xfrm>
            <a:off x="318240" y="5382000"/>
            <a:ext cx="5140440" cy="576360"/>
          </a:xfrm>
          <a:prstGeom prst="rect">
            <a:avLst/>
          </a:prstGeom>
          <a:noFill/>
          <a:ln w="0">
            <a:noFill/>
          </a:ln>
        </p:spPr>
        <p:style>
          <a:lnRef idx="0"/>
          <a:fillRef idx="0"/>
          <a:effectRef idx="0"/>
          <a:fontRef idx="minor"/>
        </p:style>
        <p:txBody>
          <a:bodyPr wrap="none" lIns="90000" rIns="90000" tIns="45000" bIns="45000" anchor="t">
            <a:spAutoFit/>
          </a:bodyPr>
          <a:p>
            <a:pPr algn="r" rtl="1">
              <a:lnSpc>
                <a:spcPct val="100000"/>
              </a:lnSpc>
            </a:pPr>
            <a:r>
              <a:rPr b="0" lang="fa-IR" sz="1600" spc="-1" strike="noStrike">
                <a:solidFill>
                  <a:srgbClr val="000000"/>
                </a:solidFill>
                <a:latin typeface="IRANSans"/>
                <a:cs typeface="IRANSans"/>
              </a:rPr>
              <a:t>توضیح: شباهت با نمونه‌های اولیه </a:t>
            </a:r>
            <a:r>
              <a:rPr b="0" lang="en-US" sz="1600" spc="-1" strike="noStrike">
                <a:solidFill>
                  <a:srgbClr val="000000"/>
                </a:solidFill>
                <a:latin typeface="IRANSans"/>
                <a:ea typeface="EB Garamond"/>
              </a:rPr>
              <a:t>(</a:t>
            </a:r>
            <a:r>
              <a:rPr b="0" lang="en-US" sz="1600" spc="-1" strike="noStrike">
                <a:solidFill>
                  <a:srgbClr val="000000"/>
                </a:solidFill>
                <a:latin typeface="IRANSans"/>
                <a:ea typeface="EB Garamond"/>
              </a:rPr>
              <a:t>prototype</a:t>
            </a:r>
            <a:r>
              <a:rPr b="0" lang="en-US" sz="1600" spc="-1" strike="noStrike">
                <a:solidFill>
                  <a:srgbClr val="000000"/>
                </a:solidFill>
                <a:latin typeface="IRANSans"/>
                <a:ea typeface="EB Garamond"/>
              </a:rPr>
              <a:t>)</a:t>
            </a:r>
            <a:endParaRPr b="0" lang="en-US" sz="1600" spc="-1" strike="noStrike">
              <a:solidFill>
                <a:srgbClr val="000000"/>
              </a:solidFill>
              <a:latin typeface="Arial"/>
            </a:endParaRPr>
          </a:p>
          <a:p>
            <a:pPr algn="r" rtl="1">
              <a:lnSpc>
                <a:spcPct val="100000"/>
              </a:lnSpc>
            </a:pPr>
            <a:r>
              <a:rPr b="0" lang="fa-IR" sz="1600" spc="-1" strike="noStrike">
                <a:solidFill>
                  <a:srgbClr val="000000"/>
                </a:solidFill>
                <a:latin typeface="IRANSans"/>
                <a:cs typeface="IRANSans"/>
              </a:rPr>
              <a:t>نشان دادن نمونه‌ها که در تصمیم اثر داشتند و مقدار شباهت</a:t>
            </a:r>
            <a:endParaRPr b="0" lang="en-US" sz="1600" spc="-1" strike="noStrike">
              <a:solidFill>
                <a:srgbClr val="000000"/>
              </a:solidFill>
              <a:latin typeface="Arial"/>
            </a:endParaRPr>
          </a:p>
        </p:txBody>
      </p:sp>
      <p:pic>
        <p:nvPicPr>
          <p:cNvPr id="135" name="Picture 4" descr="A red apple with a stem&#10;&#10;Description automatically generated with medium confidence"/>
          <p:cNvPicPr/>
          <p:nvPr/>
        </p:nvPicPr>
        <p:blipFill>
          <a:blip r:embed="rId1"/>
          <a:stretch/>
        </p:blipFill>
        <p:spPr>
          <a:xfrm flipH="1">
            <a:off x="2269800" y="2356920"/>
            <a:ext cx="1311120" cy="1311120"/>
          </a:xfrm>
          <a:prstGeom prst="rect">
            <a:avLst/>
          </a:prstGeom>
          <a:ln w="0">
            <a:solidFill>
              <a:srgbClr val="000000"/>
            </a:solidFill>
          </a:ln>
        </p:spPr>
      </p:pic>
      <p:sp>
        <p:nvSpPr>
          <p:cNvPr id="136" name="Rectangle 1"/>
          <p:cNvSpPr/>
          <p:nvPr/>
        </p:nvSpPr>
        <p:spPr>
          <a:xfrm>
            <a:off x="6604920" y="1997640"/>
            <a:ext cx="916560" cy="2007360"/>
          </a:xfrm>
          <a:prstGeom prst="rect">
            <a:avLst/>
          </a:prstGeom>
          <a:solidFill>
            <a:srgbClr val="ffffff"/>
          </a:solidFill>
          <a:ln>
            <a:solidFill>
              <a:srgbClr val="3cc9cc"/>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137" name="Picture 2" descr="A red apple with a stem&#10;&#10;Description automatically generated with medium confidence"/>
          <p:cNvPicPr/>
          <p:nvPr/>
        </p:nvPicPr>
        <p:blipFill>
          <a:blip r:embed="rId2"/>
          <a:stretch/>
        </p:blipFill>
        <p:spPr>
          <a:xfrm flipH="1">
            <a:off x="6657480" y="2042640"/>
            <a:ext cx="516960" cy="413280"/>
          </a:xfrm>
          <a:prstGeom prst="rect">
            <a:avLst/>
          </a:prstGeom>
          <a:ln w="0">
            <a:noFill/>
          </a:ln>
        </p:spPr>
      </p:pic>
      <p:pic>
        <p:nvPicPr>
          <p:cNvPr id="138" name="Picture 3" descr="An orange with a green leaf&#10;&#10;Description automatically generated with medium confidence"/>
          <p:cNvPicPr/>
          <p:nvPr/>
        </p:nvPicPr>
        <p:blipFill>
          <a:blip r:embed="rId3"/>
          <a:srcRect l="41801" t="16097" r="2457" b="14778"/>
          <a:stretch/>
        </p:blipFill>
        <p:spPr>
          <a:xfrm>
            <a:off x="6680160" y="2521440"/>
            <a:ext cx="471240" cy="389520"/>
          </a:xfrm>
          <a:prstGeom prst="rect">
            <a:avLst/>
          </a:prstGeom>
          <a:ln w="0">
            <a:noFill/>
          </a:ln>
        </p:spPr>
      </p:pic>
      <p:pic>
        <p:nvPicPr>
          <p:cNvPr id="139" name="Picture 7" descr="A green apple on a white plate&#10;&#10;Description automatically generated"/>
          <p:cNvPicPr/>
          <p:nvPr/>
        </p:nvPicPr>
        <p:blipFill>
          <a:blip r:embed="rId4"/>
          <a:stretch/>
        </p:blipFill>
        <p:spPr>
          <a:xfrm flipH="1">
            <a:off x="6705360" y="2976120"/>
            <a:ext cx="421560" cy="482040"/>
          </a:xfrm>
          <a:prstGeom prst="rect">
            <a:avLst/>
          </a:prstGeom>
          <a:ln w="0">
            <a:noFill/>
          </a:ln>
        </p:spPr>
      </p:pic>
      <p:pic>
        <p:nvPicPr>
          <p:cNvPr id="140" name="Picture 11" descr="A picture containing citrus, orange, fruit, oranges&#10;&#10;Description automatically generated"/>
          <p:cNvPicPr/>
          <p:nvPr/>
        </p:nvPicPr>
        <p:blipFill>
          <a:blip r:embed="rId5"/>
          <a:stretch/>
        </p:blipFill>
        <p:spPr>
          <a:xfrm flipH="1">
            <a:off x="6747120" y="3523320"/>
            <a:ext cx="337680" cy="377280"/>
          </a:xfrm>
          <a:prstGeom prst="rect">
            <a:avLst/>
          </a:prstGeom>
          <a:ln w="0">
            <a:noFill/>
          </a:ln>
        </p:spPr>
      </p:pic>
      <p:sp>
        <p:nvSpPr>
          <p:cNvPr id="141" name="TextBox 15"/>
          <p:cNvSpPr/>
          <p:nvPr/>
        </p:nvSpPr>
        <p:spPr>
          <a:xfrm>
            <a:off x="7079760" y="2119320"/>
            <a:ext cx="702000" cy="1793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a-IR" sz="1600" spc="-1" strike="noStrike">
                <a:solidFill>
                  <a:srgbClr val="000000"/>
                </a:solidFill>
                <a:latin typeface="IRANSans"/>
                <a:cs typeface="IRANSans"/>
              </a:rPr>
              <a:t>٪۷۰</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fa-IR" sz="1600" spc="-1" strike="noStrike">
                <a:solidFill>
                  <a:srgbClr val="000000"/>
                </a:solidFill>
                <a:latin typeface="IRANSans"/>
                <a:cs typeface="IRANSans"/>
              </a:rPr>
              <a:t>۱٪</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fa-IR" sz="1600" spc="-1" strike="noStrike">
                <a:solidFill>
                  <a:srgbClr val="000000"/>
                </a:solidFill>
                <a:latin typeface="IRANSans"/>
                <a:cs typeface="IRANSans"/>
              </a:rPr>
              <a:t>۵٪</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a:p>
            <a:pPr>
              <a:lnSpc>
                <a:spcPct val="100000"/>
              </a:lnSpc>
            </a:pPr>
            <a:r>
              <a:rPr b="1" lang="fa-IR" sz="1600" spc="-1" strike="noStrike">
                <a:solidFill>
                  <a:srgbClr val="000000"/>
                </a:solidFill>
                <a:latin typeface="IRANSans"/>
                <a:cs typeface="IRANSans"/>
              </a:rPr>
              <a:t>۰٪</a:t>
            </a:r>
            <a:endParaRPr b="0" lang="en-US" sz="1600" spc="-1" strike="noStrike">
              <a:solidFill>
                <a:srgbClr val="000000"/>
              </a:solidFill>
              <a:latin typeface="Arial"/>
            </a:endParaRPr>
          </a:p>
        </p:txBody>
      </p:sp>
      <p:grpSp>
        <p:nvGrpSpPr>
          <p:cNvPr id="142" name="Group 24"/>
          <p:cNvGrpSpPr/>
          <p:nvPr/>
        </p:nvGrpSpPr>
        <p:grpSpPr>
          <a:xfrm>
            <a:off x="5351760" y="5102280"/>
            <a:ext cx="1370160" cy="1409400"/>
            <a:chOff x="5351760" y="5102280"/>
            <a:chExt cx="1370160" cy="1409400"/>
          </a:xfrm>
        </p:grpSpPr>
        <p:pic>
          <p:nvPicPr>
            <p:cNvPr id="143" name="Picture 17" descr="A red apple with a stem&#10;&#10;Description automatically generated with medium confidence"/>
            <p:cNvPicPr/>
            <p:nvPr/>
          </p:nvPicPr>
          <p:blipFill>
            <a:blip r:embed="rId6"/>
            <a:srcRect l="11911" t="0" r="8087" b="0"/>
            <a:stretch/>
          </p:blipFill>
          <p:spPr>
            <a:xfrm flipH="1">
              <a:off x="5407920" y="5102280"/>
              <a:ext cx="1314000" cy="1314000"/>
            </a:xfrm>
            <a:prstGeom prst="rect">
              <a:avLst/>
            </a:prstGeom>
            <a:ln w="0">
              <a:solidFill>
                <a:srgbClr val="000000"/>
              </a:solidFill>
            </a:ln>
          </p:spPr>
        </p:pic>
        <p:sp>
          <p:nvSpPr>
            <p:cNvPr id="144" name="TextBox 21"/>
            <p:cNvSpPr/>
            <p:nvPr/>
          </p:nvSpPr>
          <p:spPr>
            <a:xfrm>
              <a:off x="5351760" y="6147720"/>
              <a:ext cx="6152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a-IR" sz="1800" spc="-1" strike="noStrike">
                  <a:solidFill>
                    <a:srgbClr val="000000"/>
                  </a:solidFill>
                  <a:latin typeface="IRANSans"/>
                  <a:cs typeface="IRANSans"/>
                </a:rPr>
                <a:t>٪۷۰</a:t>
              </a:r>
              <a:endParaRPr b="0" lang="en-US" sz="1800" spc="-1" strike="noStrike">
                <a:solidFill>
                  <a:srgbClr val="000000"/>
                </a:solidFill>
                <a:latin typeface="Arial"/>
              </a:endParaRPr>
            </a:p>
          </p:txBody>
        </p:sp>
      </p:grpSp>
      <p:sp>
        <p:nvSpPr>
          <p:cNvPr id="145" name="TextBox 23"/>
          <p:cNvSpPr/>
          <p:nvPr/>
        </p:nvSpPr>
        <p:spPr>
          <a:xfrm>
            <a:off x="6155280" y="1563120"/>
            <a:ext cx="1942920" cy="454680"/>
          </a:xfrm>
          <a:prstGeom prst="rect">
            <a:avLst/>
          </a:prstGeom>
          <a:noFill/>
          <a:ln w="0">
            <a:noFill/>
          </a:ln>
        </p:spPr>
        <p:style>
          <a:lnRef idx="0"/>
          <a:fillRef idx="0"/>
          <a:effectRef idx="0"/>
          <a:fontRef idx="minor"/>
        </p:style>
        <p:txBody>
          <a:bodyPr lIns="90000" rIns="90000" tIns="45000" bIns="45000" anchor="t">
            <a:spAutoFit/>
          </a:bodyPr>
          <a:p>
            <a:pPr algn="ctr" rtl="1">
              <a:lnSpc>
                <a:spcPct val="100000"/>
              </a:lnSpc>
            </a:pPr>
            <a:r>
              <a:rPr b="1" lang="fa-IR" sz="1200" spc="-1" strike="noStrike">
                <a:solidFill>
                  <a:srgbClr val="000000"/>
                </a:solidFill>
                <a:latin typeface="IRANSans"/>
                <a:cs typeface="IRANSans"/>
              </a:rPr>
              <a:t>شباهت با نمونه‌های اولیه </a:t>
            </a:r>
            <a:r>
              <a:rPr b="1" lang="en-US" sz="1200" spc="-1" strike="noStrike">
                <a:solidFill>
                  <a:srgbClr val="000000"/>
                </a:solidFill>
                <a:latin typeface="IRANSans"/>
                <a:ea typeface="EB Garamond"/>
              </a:rPr>
              <a:t>(</a:t>
            </a:r>
            <a:r>
              <a:rPr b="1" lang="en-US" sz="1200" spc="-1" strike="noStrike">
                <a:solidFill>
                  <a:srgbClr val="000000"/>
                </a:solidFill>
                <a:latin typeface="IRANSans"/>
                <a:ea typeface="EB Garamond"/>
              </a:rPr>
              <a:t>prototypes</a:t>
            </a:r>
            <a:r>
              <a:rPr b="1" lang="en-US" sz="1200" spc="-1" strike="noStrike">
                <a:solidFill>
                  <a:srgbClr val="000000"/>
                </a:solidFill>
                <a:latin typeface="IRANSans"/>
                <a:ea typeface="EB Garamond"/>
              </a:rPr>
              <a:t>)</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eXplainable AI</a:t>
            </a:r>
            <a:r>
              <a:rPr b="0" lang="en-US" sz="4400" spc="-1" strike="noStrike">
                <a:solidFill>
                  <a:srgbClr val="000000"/>
                </a:solidFill>
                <a:latin typeface="IRANSans"/>
                <a:ea typeface="EB Garamond"/>
              </a:rPr>
              <a:t>)</a:t>
            </a:r>
            <a:br>
              <a:rPr sz="4400"/>
            </a:b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Yeganeh Ghamari, Nina Wang</a:t>
            </a:r>
            <a:r>
              <a:rPr b="0" lang="en-US" sz="1600" spc="-1" strike="noStrike">
                <a:solidFill>
                  <a:srgbClr val="000000"/>
                </a:solidFill>
                <a:latin typeface="Linux Libertine"/>
                <a:ea typeface="Linux Libertine"/>
              </a:rPr>
              <a:t>]</a:t>
            </a:r>
            <a:endParaRPr b="0" lang="da-DK" sz="1600" spc="-1" strike="noStrike">
              <a:solidFill>
                <a:srgbClr val="000000"/>
              </a:solidFill>
              <a:latin typeface="Calibri"/>
            </a:endParaRPr>
          </a:p>
        </p:txBody>
      </p:sp>
      <p:sp>
        <p:nvSpPr>
          <p:cNvPr id="147"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نمایش شباهت با نمونه‌ی اولیه و موقعیت آن در اکوگرافی قلب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ECG/EV</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p:txBody>
      </p:sp>
      <p:pic>
        <p:nvPicPr>
          <p:cNvPr id="148" name="Content Placeholder 4" descr=""/>
          <p:cNvPicPr/>
          <p:nvPr/>
        </p:nvPicPr>
        <p:blipFill>
          <a:blip r:embed="rId1"/>
          <a:srcRect l="25739" t="25807" r="51606" b="18732"/>
          <a:stretch/>
        </p:blipFill>
        <p:spPr>
          <a:xfrm>
            <a:off x="5443920" y="2845440"/>
            <a:ext cx="1297440" cy="1323720"/>
          </a:xfrm>
          <a:prstGeom prst="rect">
            <a:avLst/>
          </a:prstGeom>
          <a:ln w="0">
            <a:noFill/>
          </a:ln>
        </p:spPr>
      </p:pic>
      <p:pic>
        <p:nvPicPr>
          <p:cNvPr id="149" name="Picture 28" descr=""/>
          <p:cNvPicPr/>
          <p:nvPr/>
        </p:nvPicPr>
        <p:blipFill>
          <a:blip r:embed="rId2"/>
          <a:srcRect l="961" t="25822" r="74753" b="18036"/>
          <a:stretch/>
        </p:blipFill>
        <p:spPr>
          <a:xfrm>
            <a:off x="320760" y="2612160"/>
            <a:ext cx="1849320" cy="1782000"/>
          </a:xfrm>
          <a:prstGeom prst="rect">
            <a:avLst/>
          </a:prstGeom>
          <a:ln w="0">
            <a:noFill/>
          </a:ln>
        </p:spPr>
      </p:pic>
      <p:pic>
        <p:nvPicPr>
          <p:cNvPr id="150" name="Picture 29" descr=""/>
          <p:cNvPicPr/>
          <p:nvPr/>
        </p:nvPicPr>
        <p:blipFill>
          <a:blip r:embed="rId3"/>
          <a:srcRect l="26161" t="26049" r="50816" b="18338"/>
          <a:stretch/>
        </p:blipFill>
        <p:spPr>
          <a:xfrm>
            <a:off x="7198200" y="2845440"/>
            <a:ext cx="1314720" cy="1323720"/>
          </a:xfrm>
          <a:prstGeom prst="rect">
            <a:avLst/>
          </a:prstGeom>
          <a:ln w="0">
            <a:noFill/>
          </a:ln>
        </p:spPr>
      </p:pic>
      <p:sp>
        <p:nvSpPr>
          <p:cNvPr id="151" name="TextBox 31"/>
          <p:cNvSpPr/>
          <p:nvPr/>
        </p:nvSpPr>
        <p:spPr>
          <a:xfrm>
            <a:off x="492840" y="4411440"/>
            <a:ext cx="16588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ویدئو ورودی</a:t>
            </a:r>
            <a:endParaRPr b="0" lang="en-US" sz="1800" spc="-1" strike="noStrike">
              <a:solidFill>
                <a:srgbClr val="000000"/>
              </a:solidFill>
              <a:latin typeface="Arial"/>
            </a:endParaRPr>
          </a:p>
        </p:txBody>
      </p:sp>
      <p:pic>
        <p:nvPicPr>
          <p:cNvPr id="152" name="Picture 32" descr=""/>
          <p:cNvPicPr/>
          <p:nvPr/>
        </p:nvPicPr>
        <p:blipFill>
          <a:blip r:embed="rId4"/>
          <a:srcRect l="50702" t="25489" r="26643" b="19790"/>
          <a:stretch/>
        </p:blipFill>
        <p:spPr>
          <a:xfrm>
            <a:off x="3613680" y="2845440"/>
            <a:ext cx="1314720" cy="1323720"/>
          </a:xfrm>
          <a:prstGeom prst="rect">
            <a:avLst/>
          </a:prstGeom>
          <a:ln w="0">
            <a:noFill/>
          </a:ln>
        </p:spPr>
      </p:pic>
      <p:cxnSp>
        <p:nvCxnSpPr>
          <p:cNvPr id="153" name="Straight Arrow Connector 36"/>
          <p:cNvCxnSpPr>
            <a:stCxn id="149" idx="3"/>
            <a:endCxn id="154" idx="1"/>
          </p:cNvCxnSpPr>
          <p:nvPr/>
        </p:nvCxnSpPr>
        <p:spPr>
          <a:xfrm>
            <a:off x="2170080" y="3503160"/>
            <a:ext cx="1346400" cy="4320"/>
          </a:xfrm>
          <a:prstGeom prst="straightConnector1">
            <a:avLst/>
          </a:prstGeom>
          <a:ln>
            <a:solidFill>
              <a:srgbClr val="4472c4"/>
            </a:solidFill>
            <a:tailEnd len="med" type="triangle" w="med"/>
          </a:ln>
        </p:spPr>
      </p:cxnSp>
      <p:grpSp>
        <p:nvGrpSpPr>
          <p:cNvPr id="155" name="Group 49"/>
          <p:cNvGrpSpPr/>
          <p:nvPr/>
        </p:nvGrpSpPr>
        <p:grpSpPr>
          <a:xfrm>
            <a:off x="1524960" y="5202720"/>
            <a:ext cx="7151400" cy="1609920"/>
            <a:chOff x="1524960" y="5202720"/>
            <a:chExt cx="7151400" cy="1609920"/>
          </a:xfrm>
        </p:grpSpPr>
        <p:pic>
          <p:nvPicPr>
            <p:cNvPr id="156" name="Picture 27" descr=""/>
            <p:cNvPicPr/>
            <p:nvPr/>
          </p:nvPicPr>
          <p:blipFill>
            <a:blip r:embed="rId5"/>
            <a:srcRect l="25934" t="24824" r="51411" b="15549"/>
            <a:stretch/>
          </p:blipFill>
          <p:spPr>
            <a:xfrm>
              <a:off x="3629160" y="5361480"/>
              <a:ext cx="1283400" cy="1407960"/>
            </a:xfrm>
            <a:prstGeom prst="rect">
              <a:avLst/>
            </a:prstGeom>
            <a:ln w="0">
              <a:noFill/>
            </a:ln>
          </p:spPr>
        </p:pic>
        <p:pic>
          <p:nvPicPr>
            <p:cNvPr id="157" name="Content Placeholder 4" descr=""/>
            <p:cNvPicPr/>
            <p:nvPr/>
          </p:nvPicPr>
          <p:blipFill>
            <a:blip r:embed="rId6"/>
            <a:srcRect l="50737" t="27727" r="26611" b="18278"/>
            <a:stretch/>
          </p:blipFill>
          <p:spPr>
            <a:xfrm>
              <a:off x="5426280" y="5367960"/>
              <a:ext cx="1332720" cy="1323720"/>
            </a:xfrm>
            <a:prstGeom prst="rect">
              <a:avLst/>
            </a:prstGeom>
            <a:ln w="0">
              <a:noFill/>
            </a:ln>
          </p:spPr>
        </p:pic>
        <p:sp>
          <p:nvSpPr>
            <p:cNvPr id="158" name="Rectangle 34"/>
            <p:cNvSpPr/>
            <p:nvPr/>
          </p:nvSpPr>
          <p:spPr>
            <a:xfrm>
              <a:off x="3485520" y="5202720"/>
              <a:ext cx="5190840" cy="16099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59" name="TextBox 35"/>
            <p:cNvSpPr/>
            <p:nvPr/>
          </p:nvSpPr>
          <p:spPr>
            <a:xfrm>
              <a:off x="1524960" y="5684760"/>
              <a:ext cx="1932120" cy="63828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fa-IR" sz="1800" spc="-1" strike="noStrike">
                  <a:solidFill>
                    <a:srgbClr val="000000"/>
                  </a:solidFill>
                  <a:latin typeface="IRANSans"/>
                  <a:cs typeface="IRANSans"/>
                </a:rPr>
                <a:t>۳ </a:t>
              </a:r>
              <a:r>
                <a:rPr b="0" lang="fa-IR" sz="1800" spc="-1" strike="noStrike">
                  <a:solidFill>
                    <a:srgbClr val="000000"/>
                  </a:solidFill>
                  <a:latin typeface="IRANSans"/>
                  <a:cs typeface="IRANSans"/>
                </a:rPr>
                <a:t>تا از شبیه ترین نمونه‌های اولیه</a:t>
              </a:r>
              <a:endParaRPr b="0" lang="en-US" sz="1800" spc="-1" strike="noStrike">
                <a:solidFill>
                  <a:srgbClr val="000000"/>
                </a:solidFill>
                <a:latin typeface="Arial"/>
              </a:endParaRPr>
            </a:p>
          </p:txBody>
        </p:sp>
        <p:pic>
          <p:nvPicPr>
            <p:cNvPr id="160" name="Picture 39" descr=""/>
            <p:cNvPicPr/>
            <p:nvPr/>
          </p:nvPicPr>
          <p:blipFill>
            <a:blip r:embed="rId7"/>
            <a:srcRect l="50737" t="27621" r="26611" b="18384"/>
            <a:stretch/>
          </p:blipFill>
          <p:spPr>
            <a:xfrm>
              <a:off x="7189200" y="5367960"/>
              <a:ext cx="1332720" cy="1323720"/>
            </a:xfrm>
            <a:prstGeom prst="rect">
              <a:avLst/>
            </a:prstGeom>
            <a:ln w="0">
              <a:noFill/>
            </a:ln>
          </p:spPr>
        </p:pic>
      </p:grpSp>
      <p:sp>
        <p:nvSpPr>
          <p:cNvPr id="154" name="Rectangle 44"/>
          <p:cNvSpPr/>
          <p:nvPr/>
        </p:nvSpPr>
        <p:spPr>
          <a:xfrm>
            <a:off x="3516120" y="2702160"/>
            <a:ext cx="5190840" cy="1609920"/>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161" name="TextBox 45"/>
          <p:cNvSpPr/>
          <p:nvPr/>
        </p:nvSpPr>
        <p:spPr>
          <a:xfrm>
            <a:off x="8746200" y="2994120"/>
            <a:ext cx="2996640" cy="63828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lang="fa-IR" sz="1800" spc="-1" strike="noStrike">
                <a:solidFill>
                  <a:srgbClr val="000000"/>
                </a:solidFill>
                <a:latin typeface="IRANSans"/>
                <a:cs typeface="IRANSans"/>
              </a:rPr>
              <a:t>فضای میانه‌ی شبکه عصبی </a:t>
            </a:r>
            <a:r>
              <a:rPr b="0" lang="en-US" sz="1800" spc="-1" strike="noStrike">
                <a:solidFill>
                  <a:srgbClr val="000000"/>
                </a:solidFill>
                <a:latin typeface="IRANSans"/>
              </a:rPr>
              <a:t>(</a:t>
            </a:r>
            <a:r>
              <a:rPr b="0" lang="en-US" sz="1800" spc="-1" strike="noStrike">
                <a:solidFill>
                  <a:srgbClr val="000000"/>
                </a:solidFill>
                <a:latin typeface="IRANSans"/>
              </a:rPr>
              <a:t>embedding</a:t>
            </a:r>
            <a:r>
              <a:rPr b="0" lang="en-US" sz="1800" spc="-1" strike="noStrike">
                <a:solidFill>
                  <a:srgbClr val="000000"/>
                </a:solidFill>
                <a:latin typeface="IRANSans"/>
              </a:rPr>
              <a:t>)</a:t>
            </a:r>
            <a:endParaRPr b="0" lang="en-US" sz="1800" spc="-1" strike="noStrike">
              <a:solidFill>
                <a:srgbClr val="000000"/>
              </a:solidFill>
              <a:latin typeface="Arial"/>
            </a:endParaRPr>
          </a:p>
        </p:txBody>
      </p:sp>
      <p:sp>
        <p:nvSpPr>
          <p:cNvPr id="162" name="Trapezoid 47"/>
          <p:cNvSpPr/>
          <p:nvPr/>
        </p:nvSpPr>
        <p:spPr>
          <a:xfrm rot="5400000">
            <a:off x="2340000" y="2935080"/>
            <a:ext cx="977400" cy="108252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nSpc>
                <a:spcPct val="100000"/>
              </a:lnSpc>
            </a:pPr>
            <a:r>
              <a:rPr b="0" lang="fa-IR" sz="1600" spc="-1" strike="noStrike">
                <a:solidFill>
                  <a:schemeClr val="lt1"/>
                </a:solidFill>
                <a:latin typeface="IRANSans"/>
                <a:cs typeface="IRANSans"/>
              </a:rPr>
              <a:t>شبکه‌ی عصبی</a:t>
            </a:r>
            <a:r>
              <a:rPr b="0" lang="en-US" sz="1600" spc="-1" strike="noStrike">
                <a:solidFill>
                  <a:schemeClr val="lt1"/>
                </a:solidFill>
                <a:latin typeface="IRANSans"/>
              </a:rPr>
              <a:t> </a:t>
            </a:r>
            <a:endParaRPr b="0" lang="en-US" sz="1600" spc="-1" strike="noStrike">
              <a:solidFill>
                <a:srgbClr val="000000"/>
              </a:solidFill>
              <a:latin typeface="Arial"/>
            </a:endParaRPr>
          </a:p>
        </p:txBody>
      </p:sp>
      <p:grpSp>
        <p:nvGrpSpPr>
          <p:cNvPr id="163" name="Group 50"/>
          <p:cNvGrpSpPr/>
          <p:nvPr/>
        </p:nvGrpSpPr>
        <p:grpSpPr>
          <a:xfrm>
            <a:off x="3629880" y="4169160"/>
            <a:ext cx="7977600" cy="1198800"/>
            <a:chOff x="3629880" y="4169160"/>
            <a:chExt cx="7977600" cy="1198800"/>
          </a:xfrm>
        </p:grpSpPr>
        <p:cxnSp>
          <p:nvCxnSpPr>
            <p:cNvPr id="164" name="Straight Arrow Connector 30"/>
            <p:cNvCxnSpPr>
              <a:stCxn id="156" idx="0"/>
              <a:endCxn id="152" idx="2"/>
            </p:cNvCxnSpPr>
            <p:nvPr/>
          </p:nvCxnSpPr>
          <p:spPr>
            <a:xfrm flipV="1">
              <a:off x="4270680" y="4169160"/>
              <a:ext cx="720" cy="1192680"/>
            </a:xfrm>
            <a:prstGeom prst="straightConnector1">
              <a:avLst/>
            </a:prstGeom>
            <a:ln>
              <a:solidFill>
                <a:srgbClr val="4472c4"/>
              </a:solidFill>
              <a:headEnd len="med" type="triangle" w="med"/>
              <a:tailEnd len="med" type="triangle" w="med"/>
            </a:ln>
          </p:spPr>
        </p:cxnSp>
        <p:cxnSp>
          <p:nvCxnSpPr>
            <p:cNvPr id="165" name="Straight Arrow Connector 37"/>
            <p:cNvCxnSpPr/>
            <p:nvPr/>
          </p:nvCxnSpPr>
          <p:spPr>
            <a:xfrm>
              <a:off x="3771360" y="4765320"/>
              <a:ext cx="5963400" cy="360"/>
            </a:xfrm>
            <a:prstGeom prst="straightConnector1">
              <a:avLst/>
            </a:prstGeom>
            <a:ln>
              <a:solidFill>
                <a:srgbClr val="4472c4"/>
              </a:solidFill>
              <a:tailEnd len="med" type="triangle" w="med"/>
            </a:ln>
          </p:spPr>
        </p:cxnSp>
        <p:sp>
          <p:nvSpPr>
            <p:cNvPr id="166" name="TextBox 38"/>
            <p:cNvSpPr/>
            <p:nvPr/>
          </p:nvSpPr>
          <p:spPr>
            <a:xfrm>
              <a:off x="9734400" y="4442400"/>
              <a:ext cx="1873080" cy="9126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٪۶۴ </a:t>
              </a:r>
              <a:r>
                <a:rPr b="0" lang="fa-IR" sz="1800" spc="-1" strike="noStrike">
                  <a:solidFill>
                    <a:srgbClr val="000000"/>
                  </a:solidFill>
                  <a:latin typeface="IRANSans"/>
                  <a:cs typeface="IRANSans"/>
                </a:rPr>
                <a:t>سالم</a:t>
              </a:r>
              <a:r>
                <a:rPr b="0" lang="fa-IR" sz="1800" spc="-1" strike="noStrike">
                  <a:solidFill>
                    <a:srgbClr val="000000"/>
                  </a:solidFill>
                  <a:latin typeface="IRANSans"/>
                  <a:cs typeface="IRANSans"/>
                </a:rPr>
                <a:t>،</a:t>
              </a:r>
              <a:endParaRPr b="0" lang="en-US" sz="1800" spc="-1" strike="noStrike">
                <a:solidFill>
                  <a:srgbClr val="000000"/>
                </a:solidFill>
                <a:latin typeface="Arial"/>
              </a:endParaRPr>
            </a:p>
            <a:p>
              <a:pPr algn="ctr">
                <a:lnSpc>
                  <a:spcPct val="100000"/>
                </a:lnSpc>
              </a:pPr>
              <a:r>
                <a:rPr b="0" lang="fa-IR" sz="1800" spc="-1" strike="noStrike">
                  <a:solidFill>
                    <a:srgbClr val="000000"/>
                  </a:solidFill>
                  <a:latin typeface="IRANSans"/>
                  <a:cs typeface="IRANSans"/>
                </a:rPr>
                <a:t>٪۳۵ </a:t>
              </a:r>
              <a:r>
                <a:rPr b="0" lang="fa-IR" sz="1800" spc="-1" strike="noStrike">
                  <a:solidFill>
                    <a:srgbClr val="000000"/>
                  </a:solidFill>
                  <a:latin typeface="IRANSans"/>
                  <a:cs typeface="IRANSans"/>
                </a:rPr>
                <a:t>کمی غیر‌معمول</a:t>
              </a:r>
              <a:endParaRPr b="0" lang="en-US" sz="1800" spc="-1" strike="noStrike">
                <a:solidFill>
                  <a:srgbClr val="000000"/>
                </a:solidFill>
                <a:latin typeface="Arial"/>
              </a:endParaRPr>
            </a:p>
          </p:txBody>
        </p:sp>
        <p:cxnSp>
          <p:nvCxnSpPr>
            <p:cNvPr id="167" name="Straight Arrow Connector 40"/>
            <p:cNvCxnSpPr>
              <a:stCxn id="157" idx="0"/>
              <a:endCxn id="148" idx="2"/>
            </p:cNvCxnSpPr>
            <p:nvPr/>
          </p:nvCxnSpPr>
          <p:spPr>
            <a:xfrm flipV="1">
              <a:off x="6092640" y="4169160"/>
              <a:ext cx="360" cy="1199160"/>
            </a:xfrm>
            <a:prstGeom prst="straightConnector1">
              <a:avLst/>
            </a:prstGeom>
            <a:ln>
              <a:solidFill>
                <a:srgbClr val="4472c4"/>
              </a:solidFill>
              <a:headEnd len="med" type="triangle" w="med"/>
              <a:tailEnd len="med" type="triangle" w="med"/>
            </a:ln>
          </p:spPr>
        </p:cxnSp>
        <p:cxnSp>
          <p:nvCxnSpPr>
            <p:cNvPr id="168" name="Straight Arrow Connector 41"/>
            <p:cNvCxnSpPr>
              <a:stCxn id="160" idx="0"/>
              <a:endCxn id="150" idx="2"/>
            </p:cNvCxnSpPr>
            <p:nvPr/>
          </p:nvCxnSpPr>
          <p:spPr>
            <a:xfrm flipV="1">
              <a:off x="7855560" y="4169160"/>
              <a:ext cx="360" cy="1199160"/>
            </a:xfrm>
            <a:prstGeom prst="straightConnector1">
              <a:avLst/>
            </a:prstGeom>
            <a:ln>
              <a:solidFill>
                <a:srgbClr val="4472c4"/>
              </a:solidFill>
              <a:headEnd len="med" type="triangle" w="med"/>
              <a:tailEnd len="med" type="triangle" w="med"/>
            </a:ln>
          </p:spPr>
        </p:cxnSp>
        <p:sp>
          <p:nvSpPr>
            <p:cNvPr id="169" name="TextBox 42"/>
            <p:cNvSpPr/>
            <p:nvPr/>
          </p:nvSpPr>
          <p:spPr>
            <a:xfrm>
              <a:off x="5304600" y="4580640"/>
              <a:ext cx="1573200" cy="36396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شباهت ٪</a:t>
              </a:r>
              <a:r>
                <a:rPr b="0" lang="fa-IR" sz="1800" spc="-1" strike="noStrike">
                  <a:solidFill>
                    <a:srgbClr val="000000"/>
                  </a:solidFill>
                  <a:latin typeface="IRANSans"/>
                  <a:cs typeface="IRANSans"/>
                </a:rPr>
                <a:t>۸۴</a:t>
              </a:r>
              <a:endParaRPr b="0" lang="en-US" sz="1800" spc="-1" strike="noStrike">
                <a:solidFill>
                  <a:srgbClr val="000000"/>
                </a:solidFill>
                <a:latin typeface="Arial"/>
              </a:endParaRPr>
            </a:p>
          </p:txBody>
        </p:sp>
        <p:sp>
          <p:nvSpPr>
            <p:cNvPr id="170" name="TextBox 43"/>
            <p:cNvSpPr/>
            <p:nvPr/>
          </p:nvSpPr>
          <p:spPr>
            <a:xfrm>
              <a:off x="7182000" y="4580640"/>
              <a:ext cx="1364040" cy="36396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شباهت ٪</a:t>
              </a:r>
              <a:r>
                <a:rPr b="0" lang="fa-IR" sz="1800" spc="-1" strike="noStrike">
                  <a:solidFill>
                    <a:srgbClr val="000000"/>
                  </a:solidFill>
                  <a:latin typeface="IRANSans"/>
                  <a:cs typeface="IRANSans"/>
                </a:rPr>
                <a:t>۹۸</a:t>
              </a:r>
              <a:endParaRPr b="0" lang="en-US" sz="1800" spc="-1" strike="noStrike">
                <a:solidFill>
                  <a:srgbClr val="000000"/>
                </a:solidFill>
                <a:latin typeface="Arial"/>
              </a:endParaRPr>
            </a:p>
          </p:txBody>
        </p:sp>
        <p:sp>
          <p:nvSpPr>
            <p:cNvPr id="171" name="TextBox 46"/>
            <p:cNvSpPr/>
            <p:nvPr/>
          </p:nvSpPr>
          <p:spPr>
            <a:xfrm>
              <a:off x="3629880" y="4580640"/>
              <a:ext cx="1283040" cy="63828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شباهت ٪</a:t>
              </a:r>
              <a:r>
                <a:rPr b="0" lang="fa-IR" sz="1800" spc="-1" strike="noStrike">
                  <a:solidFill>
                    <a:srgbClr val="000000"/>
                  </a:solidFill>
                  <a:latin typeface="IRANSans"/>
                  <a:cs typeface="IRANSans"/>
                </a:rPr>
                <a:t>۹۹</a:t>
              </a:r>
              <a:endParaRPr b="0" lang="en-US" sz="1800" spc="-1" strike="noStrike">
                <a:solidFill>
                  <a:srgbClr val="000000"/>
                </a:solidFill>
                <a:latin typeface="Arial"/>
              </a:endParaRPr>
            </a:p>
          </p:txBody>
        </p:sp>
        <p:sp>
          <p:nvSpPr>
            <p:cNvPr id="172" name="Trapezoid 48"/>
            <p:cNvSpPr/>
            <p:nvPr/>
          </p:nvSpPr>
          <p:spPr>
            <a:xfrm rot="5400000">
              <a:off x="8921160" y="4511160"/>
              <a:ext cx="566280" cy="50796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nSpc>
                  <a:spcPct val="100000"/>
                </a:lnSpc>
              </a:pPr>
              <a:r>
                <a:rPr b="0" lang="fa-IR" sz="800" spc="-1" strike="noStrike">
                  <a:solidFill>
                    <a:schemeClr val="lt1"/>
                  </a:solidFill>
                  <a:latin typeface="IRANSans"/>
                  <a:cs typeface="IRANSans"/>
                </a:rPr>
                <a:t>شبکه‌ی عصبی</a:t>
              </a:r>
              <a:r>
                <a:rPr b="0" lang="en-US" sz="800" spc="-1" strike="noStrike">
                  <a:solidFill>
                    <a:schemeClr val="lt1"/>
                  </a:solidFill>
                  <a:latin typeface="IRANSans"/>
                </a:rPr>
                <a:t> </a:t>
              </a:r>
              <a:endParaRPr b="0" lang="en-US" sz="8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Slide Zoom 5"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sp>
        <p:nvSpPr>
          <p:cNvPr id="174" name="Oval 1"/>
          <p:cNvSpPr/>
          <p:nvPr/>
        </p:nvSpPr>
        <p:spPr>
          <a:xfrm>
            <a:off x="2930400" y="3610440"/>
            <a:ext cx="2968200" cy="6721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eXplainable AI</a:t>
            </a:r>
            <a:r>
              <a:rPr b="0" lang="en-US" sz="4400" spc="-1" strike="noStrike">
                <a:solidFill>
                  <a:srgbClr val="000000"/>
                </a:solidFill>
                <a:latin typeface="IRANSans"/>
                <a:ea typeface="EB Garamond"/>
              </a:rPr>
              <a:t>)</a:t>
            </a:r>
            <a:endParaRPr b="0" lang="da-DK" sz="4400" spc="-1" strike="noStrike">
              <a:solidFill>
                <a:srgbClr val="000000"/>
              </a:solidFill>
              <a:latin typeface="Calibri"/>
            </a:endParaRPr>
          </a:p>
        </p:txBody>
      </p:sp>
      <p:sp>
        <p:nvSpPr>
          <p:cNvPr id="176" name="TextBox 5"/>
          <p:cNvSpPr/>
          <p:nvPr/>
        </p:nvSpPr>
        <p:spPr>
          <a:xfrm>
            <a:off x="25095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177" name="Trapezoid 8"/>
          <p:cNvSpPr/>
          <p:nvPr/>
        </p:nvSpPr>
        <p:spPr>
          <a:xfrm rot="5400000">
            <a:off x="5576400" y="975240"/>
            <a:ext cx="1445040" cy="399312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3200" spc="-1" strike="noStrike">
                <a:solidFill>
                  <a:schemeClr val="lt1"/>
                </a:solidFill>
                <a:latin typeface="IRANSans"/>
                <a:cs typeface="IRANSans"/>
              </a:rPr>
              <a:t>شبکه‌ی عصبی</a:t>
            </a:r>
            <a:endParaRPr b="0" lang="en-US" sz="3200" spc="-1" strike="noStrike">
              <a:solidFill>
                <a:srgbClr val="000000"/>
              </a:solidFill>
              <a:latin typeface="Arial"/>
            </a:endParaRPr>
          </a:p>
        </p:txBody>
      </p:sp>
      <p:sp>
        <p:nvSpPr>
          <p:cNvPr id="178" name="TextBox 10"/>
          <p:cNvSpPr/>
          <p:nvPr/>
        </p:nvSpPr>
        <p:spPr>
          <a:xfrm>
            <a:off x="9110160" y="2562480"/>
            <a:ext cx="121896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٪۹۷</a:t>
            </a:r>
            <a:endParaRPr b="0" lang="en-US" sz="1600" spc="-1" strike="noStrike">
              <a:solidFill>
                <a:srgbClr val="000000"/>
              </a:solidFill>
              <a:latin typeface="Arial"/>
            </a:endParaRPr>
          </a:p>
        </p:txBody>
      </p:sp>
      <p:cxnSp>
        <p:nvCxnSpPr>
          <p:cNvPr id="179" name="Straight Arrow Connector 12"/>
          <p:cNvCxnSpPr>
            <a:endCxn id="177" idx="2"/>
          </p:cNvCxnSpPr>
          <p:nvPr/>
        </p:nvCxnSpPr>
        <p:spPr>
          <a:xfrm>
            <a:off x="3690360" y="2972160"/>
            <a:ext cx="612360" cy="360"/>
          </a:xfrm>
          <a:prstGeom prst="straightConnector1">
            <a:avLst/>
          </a:prstGeom>
          <a:ln w="38100">
            <a:solidFill>
              <a:srgbClr val="000000"/>
            </a:solidFill>
            <a:tailEnd len="med" type="triangle" w="med"/>
          </a:ln>
        </p:spPr>
      </p:cxnSp>
      <p:cxnSp>
        <p:nvCxnSpPr>
          <p:cNvPr id="180" name="Straight Arrow Connector 13"/>
          <p:cNvCxnSpPr>
            <a:stCxn id="177" idx="0"/>
            <a:endCxn id="178" idx="1"/>
          </p:cNvCxnSpPr>
          <p:nvPr/>
        </p:nvCxnSpPr>
        <p:spPr>
          <a:xfrm>
            <a:off x="8295480" y="2972160"/>
            <a:ext cx="815040" cy="360"/>
          </a:xfrm>
          <a:prstGeom prst="straightConnector1">
            <a:avLst/>
          </a:prstGeom>
          <a:ln w="38100">
            <a:solidFill>
              <a:srgbClr val="000000"/>
            </a:solidFill>
            <a:tailEnd len="med" type="triangle" w="med"/>
          </a:ln>
        </p:spPr>
      </p:cxnSp>
      <p:sp>
        <p:nvSpPr>
          <p:cNvPr id="181" name="Left Brace 18"/>
          <p:cNvSpPr/>
          <p:nvPr/>
        </p:nvSpPr>
        <p:spPr>
          <a:xfrm rot="16200000">
            <a:off x="5617440" y="753840"/>
            <a:ext cx="893520" cy="7589880"/>
          </a:xfrm>
          <a:prstGeom prst="leftBrace">
            <a:avLst>
              <a:gd name="adj1" fmla="val 74228"/>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vert="vert" rot="5400000">
            <a:noAutofit/>
          </a:bodyPr>
          <a:p>
            <a:pPr algn="ctr">
              <a:lnSpc>
                <a:spcPct val="100000"/>
              </a:lnSpc>
            </a:pPr>
            <a:r>
              <a:rPr b="1" lang="fa-IR" sz="2000" spc="-1" strike="noStrike">
                <a:solidFill>
                  <a:srgbClr val="000000"/>
                </a:solidFill>
                <a:latin typeface="IRANSans"/>
                <a:cs typeface="IRANSans"/>
              </a:rPr>
              <a:t>کدام داده‌های یادگیری در تصمیم مدل تاثیر دارند؟</a:t>
            </a:r>
            <a:endParaRPr b="0" lang="en-US" sz="2000" spc="-1" strike="noStrike">
              <a:solidFill>
                <a:srgbClr val="000000"/>
              </a:solidFill>
              <a:latin typeface="Arial"/>
            </a:endParaRPr>
          </a:p>
        </p:txBody>
      </p:sp>
      <p:sp>
        <p:nvSpPr>
          <p:cNvPr id="182" name="TextBox 19"/>
          <p:cNvSpPr/>
          <p:nvPr/>
        </p:nvSpPr>
        <p:spPr>
          <a:xfrm>
            <a:off x="5574960" y="4746240"/>
            <a:ext cx="4029120" cy="576360"/>
          </a:xfrm>
          <a:prstGeom prst="rect">
            <a:avLst/>
          </a:prstGeom>
          <a:noFill/>
          <a:ln w="0">
            <a:noFill/>
          </a:ln>
        </p:spPr>
        <p:style>
          <a:lnRef idx="0"/>
          <a:fillRef idx="0"/>
          <a:effectRef idx="0"/>
          <a:fontRef idx="minor"/>
        </p:style>
        <p:txBody>
          <a:bodyPr wrap="none" lIns="90000" rIns="90000" tIns="45000" bIns="45000" anchor="t">
            <a:spAutoFit/>
          </a:bodyPr>
          <a:p>
            <a:pPr algn="r" rtl="1">
              <a:lnSpc>
                <a:spcPct val="100000"/>
              </a:lnSpc>
            </a:pPr>
            <a:r>
              <a:rPr b="0" lang="fa-IR" sz="1600" spc="-1" strike="noStrike">
                <a:solidFill>
                  <a:srgbClr val="000000"/>
                </a:solidFill>
                <a:latin typeface="IRANSans"/>
                <a:cs typeface="IRANSans"/>
              </a:rPr>
              <a:t>توضیح: تاثیر نمونه‌ها </a:t>
            </a: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sample influence</a:t>
            </a:r>
            <a:r>
              <a:rPr b="0" lang="en-US" sz="1600" spc="-1" strike="noStrike">
                <a:solidFill>
                  <a:srgbClr val="000000"/>
                </a:solidFill>
                <a:latin typeface="Linux Libertine"/>
                <a:ea typeface="Linux Libertine"/>
              </a:rPr>
              <a:t>)</a:t>
            </a:r>
            <a:endParaRPr b="0" lang="en-US" sz="1600" spc="-1" strike="noStrike">
              <a:solidFill>
                <a:srgbClr val="000000"/>
              </a:solidFill>
              <a:latin typeface="Arial"/>
            </a:endParaRPr>
          </a:p>
          <a:p>
            <a:pPr algn="r" rtl="1">
              <a:lnSpc>
                <a:spcPct val="100000"/>
              </a:lnSpc>
            </a:pPr>
            <a:r>
              <a:rPr b="0" lang="fa-IR" sz="1600" spc="-1" strike="noStrike">
                <a:solidFill>
                  <a:srgbClr val="000000"/>
                </a:solidFill>
                <a:latin typeface="IRANSans"/>
                <a:cs typeface="IRANSans"/>
              </a:rPr>
              <a:t>نشان دادن سهم تاثیر هر نمونه در تصمیم مدل</a:t>
            </a:r>
            <a:endParaRPr b="0" lang="en-US" sz="1600" spc="-1" strike="noStrike">
              <a:solidFill>
                <a:srgbClr val="000000"/>
              </a:solidFill>
              <a:latin typeface="Arial"/>
            </a:endParaRPr>
          </a:p>
        </p:txBody>
      </p:sp>
      <p:pic>
        <p:nvPicPr>
          <p:cNvPr id="183" name="Picture 4" descr="A red apple with a stem&#10;&#10;Description automatically generated with medium confidence"/>
          <p:cNvPicPr/>
          <p:nvPr/>
        </p:nvPicPr>
        <p:blipFill>
          <a:blip r:embed="rId1"/>
          <a:stretch/>
        </p:blipFill>
        <p:spPr>
          <a:xfrm flipH="1">
            <a:off x="2269800" y="2356920"/>
            <a:ext cx="1311120" cy="1311120"/>
          </a:xfrm>
          <a:prstGeom prst="rect">
            <a:avLst/>
          </a:prstGeom>
          <a:ln w="0">
            <a:solidFill>
              <a:srgbClr val="000000"/>
            </a:solidFill>
          </a:ln>
        </p:spPr>
      </p:pic>
      <p:sp>
        <p:nvSpPr>
          <p:cNvPr id="184" name="TextBox 1"/>
          <p:cNvSpPr/>
          <p:nvPr/>
        </p:nvSpPr>
        <p:spPr>
          <a:xfrm>
            <a:off x="7569000" y="6047280"/>
            <a:ext cx="6166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1800" spc="-1" strike="noStrike">
                <a:solidFill>
                  <a:srgbClr val="000000"/>
                </a:solidFill>
                <a:latin typeface="Calibri"/>
              </a:rPr>
              <a:t>. . . </a:t>
            </a:r>
            <a:endParaRPr b="0" lang="en-US" sz="1800" spc="-1" strike="noStrike">
              <a:solidFill>
                <a:srgbClr val="000000"/>
              </a:solidFill>
              <a:latin typeface="Arial"/>
            </a:endParaRPr>
          </a:p>
        </p:txBody>
      </p:sp>
      <p:pic>
        <p:nvPicPr>
          <p:cNvPr id="185" name="Picture 4" descr="پخش انواع سیب سرخ مرغوب - الوند"/>
          <p:cNvPicPr/>
          <p:nvPr/>
        </p:nvPicPr>
        <p:blipFill>
          <a:blip r:embed="rId2"/>
          <a:stretch/>
        </p:blipFill>
        <p:spPr>
          <a:xfrm>
            <a:off x="5039280" y="5434560"/>
            <a:ext cx="1496520" cy="1121760"/>
          </a:xfrm>
          <a:prstGeom prst="rect">
            <a:avLst/>
          </a:prstGeom>
          <a:ln w="0">
            <a:solidFill>
              <a:srgbClr val="92d050"/>
            </a:solidFill>
          </a:ln>
        </p:spPr>
      </p:pic>
      <p:pic>
        <p:nvPicPr>
          <p:cNvPr id="186" name="Picture 6" descr="زیباترین شعر و متن فارسی در مورد سیب سرخ"/>
          <p:cNvPicPr/>
          <p:nvPr/>
        </p:nvPicPr>
        <p:blipFill>
          <a:blip r:embed="rId3"/>
          <a:stretch/>
        </p:blipFill>
        <p:spPr>
          <a:xfrm>
            <a:off x="2243160" y="4886280"/>
            <a:ext cx="1125360" cy="1653480"/>
          </a:xfrm>
          <a:prstGeom prst="rect">
            <a:avLst/>
          </a:prstGeom>
          <a:ln w="38100">
            <a:solidFill>
              <a:srgbClr val="92d050"/>
            </a:solidFill>
            <a:round/>
          </a:ln>
        </p:spPr>
      </p:pic>
      <p:pic>
        <p:nvPicPr>
          <p:cNvPr id="187" name="Picture 8" descr="با انواع گوناگون درخت سیب آشنا شوید | سایت گل و گیاه نارگیل"/>
          <p:cNvPicPr/>
          <p:nvPr/>
        </p:nvPicPr>
        <p:blipFill>
          <a:blip r:embed="rId4"/>
          <a:stretch/>
        </p:blipFill>
        <p:spPr>
          <a:xfrm>
            <a:off x="3588840" y="5450040"/>
            <a:ext cx="1087200" cy="1069200"/>
          </a:xfrm>
          <a:prstGeom prst="rect">
            <a:avLst/>
          </a:prstGeom>
          <a:ln w="19050">
            <a:solidFill>
              <a:srgbClr val="92d050"/>
            </a:solidFill>
            <a:round/>
          </a:ln>
        </p:spPr>
      </p:pic>
      <p:pic>
        <p:nvPicPr>
          <p:cNvPr id="188" name="Picture 10" descr="با انواع گوناگون درخت سیب آشنا شوید | سایت گل و گیاه نارگیل"/>
          <p:cNvPicPr/>
          <p:nvPr/>
        </p:nvPicPr>
        <p:blipFill>
          <a:blip r:embed="rId5"/>
          <a:stretch/>
        </p:blipFill>
        <p:spPr>
          <a:xfrm>
            <a:off x="519120" y="5214240"/>
            <a:ext cx="1362600" cy="1325160"/>
          </a:xfrm>
          <a:prstGeom prst="rect">
            <a:avLst/>
          </a:prstGeom>
          <a:ln w="76200">
            <a:solidFill>
              <a:srgbClr val="92d050"/>
            </a:solidFill>
            <a:round/>
          </a:ln>
        </p:spPr>
      </p:pic>
      <p:pic>
        <p:nvPicPr>
          <p:cNvPr id="189" name="Picture 12" descr="طرز تهیه سیب زمینی سرخ شده ترد به روشی جالب و کاربردی که حتماً آن را می ..."/>
          <p:cNvPicPr/>
          <p:nvPr/>
        </p:nvPicPr>
        <p:blipFill>
          <a:blip r:embed="rId6"/>
          <a:stretch/>
        </p:blipFill>
        <p:spPr>
          <a:xfrm>
            <a:off x="9275040" y="5288400"/>
            <a:ext cx="2244600" cy="1494360"/>
          </a:xfrm>
          <a:prstGeom prst="rect">
            <a:avLst/>
          </a:prstGeom>
          <a:ln w="38100">
            <a:solidFill>
              <a:srgbClr val="c00000"/>
            </a:solidFill>
            <a:round/>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81"/>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18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88"/>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186"/>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185"/>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18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84"/>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کاربرد‌ها</a:t>
            </a:r>
            <a:endParaRPr b="0" lang="da-DK" sz="4400" spc="-1" strike="noStrike">
              <a:solidFill>
                <a:srgbClr val="000000"/>
              </a:solidFill>
              <a:latin typeface="Calibri"/>
            </a:endParaRPr>
          </a:p>
        </p:txBody>
      </p:sp>
      <p:sp>
        <p:nvSpPr>
          <p:cNvPr id="191" name="PlaceHolder 2"/>
          <p:cNvSpPr>
            <a:spLocks noGrp="1"/>
          </p:cNvSpPr>
          <p:nvPr>
            <p:ph/>
          </p:nvPr>
        </p:nvSpPr>
        <p:spPr>
          <a:xfrm>
            <a:off x="838080" y="1825560"/>
            <a:ext cx="10515240" cy="4350960"/>
          </a:xfrm>
          <a:prstGeom prst="rect">
            <a:avLst/>
          </a:prstGeom>
          <a:noFill/>
          <a:ln w="0">
            <a:noFill/>
          </a:ln>
        </p:spPr>
        <p:txBody>
          <a:bodyPr anchor="t">
            <a:normAutofit fontScale="84000"/>
          </a:bodyPr>
          <a:p>
            <a:pPr marL="207360" indent="-20736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سهم مالی از مشارکت در تولید محتوی خلاقانه</a:t>
            </a:r>
            <a:endParaRPr b="0" lang="da-DK" sz="28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هنرمندان، نویسندگان، دلال‌های داده (از دهه‌ی </a:t>
            </a:r>
            <a:r>
              <a:rPr b="0" lang="fa-IR" sz="2400" spc="-1" strike="noStrike">
                <a:solidFill>
                  <a:srgbClr val="000000"/>
                </a:solidFill>
                <a:latin typeface="IRANSans"/>
                <a:cs typeface="IRANSans"/>
              </a:rPr>
              <a:t>۹۰</a:t>
            </a:r>
            <a:r>
              <a:rPr b="0" lang="da-DK" sz="2400" spc="-1" strike="noStrike">
                <a:solidFill>
                  <a:srgbClr val="000000"/>
                </a:solidFill>
                <a:latin typeface="IRANSans"/>
                <a:ea typeface="EB Garamond"/>
              </a:rPr>
              <a:t> میلادی)</a:t>
            </a:r>
            <a:endParaRPr b="0" lang="da-DK" sz="24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en-US" sz="1100" spc="-1" strike="noStrike" u="sng">
                <a:solidFill>
                  <a:srgbClr val="0563c1"/>
                </a:solidFill>
                <a:uFillTx/>
                <a:latin typeface="IRANSans"/>
                <a:ea typeface="EB Garamond"/>
                <a:hlinkClick r:id="rId1"/>
              </a:rPr>
              <a:t>How Generative AI Can Impact Artists' Income: The Search for Fair Compensation | Robots.net</a:t>
            </a:r>
            <a:endParaRPr b="0" lang="da-DK" sz="11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en-US" sz="1100" spc="-1" strike="noStrike" u="sng">
                <a:solidFill>
                  <a:srgbClr val="0563c1"/>
                </a:solidFill>
                <a:uFillTx/>
                <a:latin typeface="IRANSans"/>
                <a:ea typeface="EB Garamond"/>
                <a:hlinkClick r:id="rId2"/>
              </a:rPr>
              <a:t>AI and Artists’ IP: Unpacking Copyright Infringement Allegations in Andersen v. Stability AI Ltd. – Center for Art Law (itsartlaw.org)</a:t>
            </a:r>
            <a:endParaRPr b="0" lang="da-DK" sz="11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en-US" sz="1100" spc="-1" strike="noStrike" u="sng">
                <a:solidFill>
                  <a:srgbClr val="0563c1"/>
                </a:solidFill>
                <a:uFillTx/>
                <a:latin typeface="IRANSans"/>
                <a:ea typeface="EB Garamond"/>
                <a:hlinkClick r:id="rId3"/>
              </a:rPr>
              <a:t>How much can artists make from generative AI? Vendors won't say | TechCrunch</a:t>
            </a:r>
            <a:endParaRPr b="0" lang="da-DK" sz="11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شرکت‌های تولید و عرضه محتوی </a:t>
            </a:r>
            <a:r>
              <a:rPr b="0" lang="en-US" sz="2400" spc="-1" strike="noStrike">
                <a:solidFill>
                  <a:srgbClr val="000000"/>
                </a:solidFill>
                <a:latin typeface="IRANSans"/>
                <a:ea typeface="EB Garamond"/>
              </a:rPr>
              <a:t>Adobe, Getty images, Stability AI</a:t>
            </a:r>
            <a:endParaRPr b="0" lang="da-DK" sz="2400" spc="-1" strike="noStrike">
              <a:solidFill>
                <a:srgbClr val="000000"/>
              </a:solidFill>
              <a:latin typeface="Calibri"/>
            </a:endParaRPr>
          </a:p>
          <a:p>
            <a:pPr marL="207360" indent="-20736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استناد تجربی (قضایی، پزشکی)</a:t>
            </a:r>
            <a:endParaRPr b="0" lang="da-DK" sz="2800" spc="-1" strike="noStrike">
              <a:solidFill>
                <a:srgbClr val="000000"/>
              </a:solidFill>
              <a:latin typeface="Calibri"/>
            </a:endParaRPr>
          </a:p>
          <a:p>
            <a:pPr marL="207360" indent="-20736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تشخیص حمله‌های روی پایگاه داده</a:t>
            </a:r>
            <a:endParaRPr b="0" lang="da-DK" sz="2800" spc="-1" strike="noStrike">
              <a:solidFill>
                <a:srgbClr val="000000"/>
              </a:solidFill>
              <a:latin typeface="Calibri"/>
            </a:endParaRPr>
          </a:p>
          <a:p>
            <a:pPr marL="207360" indent="-20736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جهت گیری و خطا در برچسب‌های پایگاه داده</a:t>
            </a:r>
            <a:endParaRPr b="0" lang="da-DK" sz="2800" spc="-1" strike="noStrike">
              <a:solidFill>
                <a:srgbClr val="000000"/>
              </a:solidFill>
              <a:latin typeface="Calibri"/>
            </a:endParaRPr>
          </a:p>
          <a:p>
            <a:pPr marL="207360" indent="-20736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تغییر پایگاه داده </a:t>
            </a:r>
            <a:r>
              <a:rPr b="0" lang="en-US" sz="1100" spc="-1" strike="noStrike" u="sng">
                <a:solidFill>
                  <a:srgbClr val="0563c1"/>
                </a:solidFill>
                <a:uFillTx/>
                <a:latin typeface="IRANSans"/>
                <a:ea typeface="EB Garamond"/>
                <a:hlinkClick r:id="rId4"/>
              </a:rPr>
              <a:t>Datamodels</a:t>
            </a:r>
            <a:r>
              <a:rPr b="0" lang="en-US" sz="1100" spc="-1" strike="noStrike" u="sng">
                <a:solidFill>
                  <a:srgbClr val="0563c1"/>
                </a:solidFill>
                <a:uFillTx/>
                <a:latin typeface="IRANSans"/>
                <a:ea typeface="EB Garamond"/>
                <a:hlinkClick r:id="rId5"/>
              </a:rPr>
              <a:t>: Predicting Predictions from Training Data</a:t>
            </a:r>
            <a:endParaRPr b="0" lang="da-DK" sz="11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کوچک‌سازی</a:t>
            </a:r>
            <a:endParaRPr b="0" lang="da-DK" sz="24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تغییر کانتکست مدل</a:t>
            </a:r>
            <a:endParaRPr b="0" lang="da-DK" sz="2400" spc="-1" strike="noStrike">
              <a:solidFill>
                <a:srgbClr val="000000"/>
              </a:solidFill>
              <a:latin typeface="Calibri"/>
            </a:endParaRPr>
          </a:p>
          <a:p>
            <a:pPr lvl="1" marL="622440" indent="-20736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پایگاه داده خلاف واقع</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طرد نمونه </a:t>
            </a:r>
            <a:r>
              <a:rPr b="0" lang="en-US" sz="4400" spc="-1" strike="noStrike">
                <a:solidFill>
                  <a:srgbClr val="000000"/>
                </a:solidFill>
                <a:latin typeface="Linux Libertine"/>
                <a:ea typeface="Linux Libertine"/>
              </a:rPr>
              <a:t>(</a:t>
            </a:r>
            <a:r>
              <a:rPr b="0" lang="en-US" sz="4400" spc="-1" strike="noStrike">
                <a:solidFill>
                  <a:srgbClr val="000000"/>
                </a:solidFill>
                <a:latin typeface="Linux Libertine"/>
                <a:ea typeface="Linux Libertine"/>
              </a:rPr>
              <a:t>Leave-One-Out</a:t>
            </a:r>
            <a:r>
              <a:rPr b="0" lang="en-US" sz="4400" spc="-1" strike="noStrike">
                <a:solidFill>
                  <a:srgbClr val="000000"/>
                </a:solidFill>
                <a:latin typeface="Linux Libertine"/>
                <a:ea typeface="Linux Libertine"/>
              </a:rPr>
              <a:t>)</a:t>
            </a:r>
            <a:endParaRPr b="0" lang="da-DK" sz="4400" spc="-1" strike="noStrike">
              <a:solidFill>
                <a:srgbClr val="000000"/>
              </a:solidFill>
              <a:latin typeface="Calibri"/>
            </a:endParaRPr>
          </a:p>
        </p:txBody>
      </p:sp>
      <p:sp>
        <p:nvSpPr>
          <p:cNvPr id="193" name="PlaceHolder 2"/>
          <p:cNvSpPr>
            <a:spLocks noGrp="1"/>
          </p:cNvSpPr>
          <p:nvPr>
            <p:ph/>
          </p:nvPr>
        </p:nvSpPr>
        <p:spPr>
          <a:xfrm>
            <a:off x="4596480" y="1825560"/>
            <a:ext cx="6756840" cy="4350960"/>
          </a:xfrm>
          <a:prstGeom prst="rect">
            <a:avLst/>
          </a:prstGeom>
          <a:noFill/>
          <a:ln w="0">
            <a:noFill/>
          </a:ln>
        </p:spPr>
        <p:txBody>
          <a:bodyPr anchor="t">
            <a:normAutofit fontScale="97000"/>
          </a:bodyPr>
          <a:p>
            <a:pPr marL="221400" indent="-2214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نمونه‌ی مورد نظر را در بیاوریم و مدل جدیدی بسازیم</a:t>
            </a:r>
            <a:endParaRPr b="0" lang="da-DK" sz="2800" spc="-1" strike="noStrike">
              <a:solidFill>
                <a:srgbClr val="000000"/>
              </a:solidFill>
              <a:latin typeface="Calibri"/>
            </a:endParaRPr>
          </a:p>
          <a:p>
            <a:pPr indent="0" algn="r" rtl="1">
              <a:lnSpc>
                <a:spcPct val="90000"/>
              </a:lnSpc>
              <a:spcBef>
                <a:spcPts val="1001"/>
              </a:spcBef>
              <a:buNone/>
            </a:pPr>
            <a:endParaRPr b="0" lang="da-DK" sz="2400" spc="-1" strike="noStrike">
              <a:solidFill>
                <a:srgbClr val="000000"/>
              </a:solidFill>
              <a:latin typeface="Calibri"/>
            </a:endParaRPr>
          </a:p>
          <a:p>
            <a:pPr indent="0">
              <a:lnSpc>
                <a:spcPct val="90000"/>
              </a:lnSpc>
              <a:spcBef>
                <a:spcPts val="1417"/>
              </a:spcBef>
              <a:buNone/>
            </a:pPr>
            <a:endParaRPr b="0" lang="da-DK" sz="2000" spc="-1" strike="noStrike">
              <a:solidFill>
                <a:srgbClr val="000000"/>
              </a:solidFill>
              <a:latin typeface="Calibri"/>
            </a:endParaRPr>
          </a:p>
          <a:p>
            <a:pPr marL="443160" indent="0" algn="r">
              <a:lnSpc>
                <a:spcPct val="90000"/>
              </a:lnSpc>
              <a:spcBef>
                <a:spcPts val="499"/>
              </a:spcBef>
              <a:buNone/>
              <a:tabLst>
                <a:tab algn="l" pos="0"/>
              </a:tabLst>
            </a:pPr>
            <a:endParaRPr b="0" lang="da-DK" sz="2400" spc="-1" strike="noStrike">
              <a:solidFill>
                <a:srgbClr val="000000"/>
              </a:solidFill>
              <a:latin typeface="Calibri"/>
            </a:endParaRPr>
          </a:p>
          <a:p>
            <a:pPr marL="221400" indent="-221400" algn="r" rtl="1">
              <a:lnSpc>
                <a:spcPct val="90000"/>
              </a:lnSpc>
              <a:spcBef>
                <a:spcPts val="1001"/>
              </a:spcBef>
              <a:buClr>
                <a:srgbClr val="000000"/>
              </a:buClr>
              <a:buFont typeface="Arial"/>
              <a:buChar char="•"/>
              <a:tabLst>
                <a:tab algn="l" pos="0"/>
              </a:tabLst>
            </a:pPr>
            <a:r>
              <a:rPr b="0" lang="fa-IR" sz="2800" spc="-1" strike="noStrike">
                <a:solidFill>
                  <a:srgbClr val="000000"/>
                </a:solidFill>
                <a:latin typeface="IRANSans"/>
                <a:cs typeface="IRANSans"/>
              </a:rPr>
              <a:t>نیاز به باز یادگیری مدل برای هر نمونه دارد</a:t>
            </a:r>
            <a:endParaRPr b="0" lang="da-DK" sz="2800" spc="-1" strike="noStrike">
              <a:solidFill>
                <a:srgbClr val="000000"/>
              </a:solidFill>
              <a:latin typeface="Calibri"/>
            </a:endParaRPr>
          </a:p>
          <a:p>
            <a:pPr marL="221400" indent="-221400" algn="r" rtl="1">
              <a:lnSpc>
                <a:spcPct val="90000"/>
              </a:lnSpc>
              <a:spcBef>
                <a:spcPts val="1001"/>
              </a:spcBef>
              <a:buClr>
                <a:srgbClr val="000000"/>
              </a:buClr>
              <a:buFont typeface="Arial"/>
              <a:buChar char="•"/>
              <a:tabLst>
                <a:tab algn="l" pos="0"/>
              </a:tabLst>
            </a:pPr>
            <a:r>
              <a:rPr b="0" lang="fa-IR" sz="2800" spc="-1" strike="noStrike">
                <a:solidFill>
                  <a:srgbClr val="000000"/>
                </a:solidFill>
                <a:latin typeface="IRANSans"/>
                <a:cs typeface="IRANSans"/>
              </a:rPr>
              <a:t>هزینه‌ی بسیار بالا و غیر عملی (بجز روش‌های تخمینی)</a:t>
            </a:r>
            <a:endParaRPr b="0" lang="da-DK" sz="2800" spc="-1" strike="noStrike">
              <a:solidFill>
                <a:srgbClr val="000000"/>
              </a:solidFill>
              <a:latin typeface="Calibri"/>
            </a:endParaRPr>
          </a:p>
          <a:p>
            <a:pPr marL="221400" indent="-221400" algn="r" rtl="1">
              <a:lnSpc>
                <a:spcPct val="90000"/>
              </a:lnSpc>
              <a:spcBef>
                <a:spcPts val="1001"/>
              </a:spcBef>
              <a:buClr>
                <a:srgbClr val="000000"/>
              </a:buClr>
              <a:buFont typeface="Arial"/>
              <a:buChar char="•"/>
              <a:tabLst>
                <a:tab algn="l" pos="0"/>
              </a:tabLst>
            </a:pPr>
            <a:r>
              <a:rPr b="0" lang="fa-IR" sz="2800" spc="-1" strike="noStrike">
                <a:solidFill>
                  <a:srgbClr val="000000"/>
                </a:solidFill>
                <a:latin typeface="IRANSans"/>
                <a:cs typeface="IRANSans"/>
              </a:rPr>
              <a:t>برداشتن یک نمونه در عمل تاثیر چندانی در مدل ندارد</a:t>
            </a:r>
            <a:endParaRPr b="0" lang="da-DK" sz="2800" spc="-1" strike="noStrike">
              <a:solidFill>
                <a:srgbClr val="000000"/>
              </a:solidFill>
              <a:latin typeface="Calibri"/>
            </a:endParaRPr>
          </a:p>
          <a:p>
            <a:pPr indent="0">
              <a:lnSpc>
                <a:spcPct val="90000"/>
              </a:lnSpc>
              <a:spcBef>
                <a:spcPts val="1417"/>
              </a:spcBef>
              <a:buNone/>
              <a:tabLst>
                <a:tab algn="l" pos="0"/>
              </a:tabLst>
            </a:pPr>
            <a:endParaRPr b="0" lang="da-DK" sz="2400" spc="-1" strike="noStrike">
              <a:solidFill>
                <a:srgbClr val="000000"/>
              </a:solidFill>
              <a:latin typeface="Calibri"/>
            </a:endParaRPr>
          </a:p>
        </p:txBody>
      </p:sp>
      <p:sp>
        <p:nvSpPr>
          <p:cNvPr id="194" name="Cylinder 6"/>
          <p:cNvSpPr/>
          <p:nvPr/>
        </p:nvSpPr>
        <p:spPr>
          <a:xfrm>
            <a:off x="639000" y="2004120"/>
            <a:ext cx="1181520" cy="2649960"/>
          </a:xfrm>
          <a:prstGeom prst="can">
            <a:avLst>
              <a:gd name="adj" fmla="val 25000"/>
            </a:avLst>
          </a:prstGeom>
          <a:solidFill>
            <a:schemeClr val="accent6">
              <a:lumMod val="60000"/>
              <a:lumOff val="4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1800" spc="-1" strike="noStrike">
                <a:solidFill>
                  <a:schemeClr val="lt1"/>
                </a:solidFill>
                <a:latin typeface="IRANSans"/>
                <a:cs typeface="IRANSans"/>
              </a:rPr>
              <a:t>پایگاه داده</a:t>
            </a:r>
            <a:endParaRPr b="0" lang="en-US" sz="1800" spc="-1" strike="noStrike">
              <a:solidFill>
                <a:srgbClr val="000000"/>
              </a:solidFill>
              <a:latin typeface="Arial"/>
            </a:endParaRPr>
          </a:p>
        </p:txBody>
      </p:sp>
      <p:sp>
        <p:nvSpPr>
          <p:cNvPr id="195" name="Trapezoid 7"/>
          <p:cNvSpPr/>
          <p:nvPr/>
        </p:nvSpPr>
        <p:spPr>
          <a:xfrm rot="5400000">
            <a:off x="746280" y="5154120"/>
            <a:ext cx="968040" cy="935640"/>
          </a:xfrm>
          <a:prstGeom prst="trapezoid">
            <a:avLst>
              <a:gd name="adj" fmla="val 25000"/>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ctr">
              <a:lnSpc>
                <a:spcPct val="100000"/>
              </a:lnSpc>
            </a:pPr>
            <a:r>
              <a:rPr b="0" lang="en-US" sz="1800" spc="-1" strike="noStrike">
                <a:solidFill>
                  <a:schemeClr val="lt1"/>
                </a:solidFill>
                <a:latin typeface="IRANSans"/>
              </a:rPr>
              <a:t>NN</a:t>
            </a:r>
            <a:endParaRPr b="0" lang="en-US" sz="1800" spc="-1" strike="noStrike">
              <a:solidFill>
                <a:srgbClr val="000000"/>
              </a:solidFill>
              <a:latin typeface="Arial"/>
            </a:endParaRPr>
          </a:p>
        </p:txBody>
      </p:sp>
      <p:cxnSp>
        <p:nvCxnSpPr>
          <p:cNvPr id="196" name="Straight Arrow Connector 8"/>
          <p:cNvCxnSpPr>
            <a:stCxn id="194" idx="3"/>
            <a:endCxn id="195" idx="1"/>
          </p:cNvCxnSpPr>
          <p:nvPr/>
        </p:nvCxnSpPr>
        <p:spPr>
          <a:xfrm flipH="1">
            <a:off x="1230840" y="3328920"/>
            <a:ext cx="590040" cy="1926360"/>
          </a:xfrm>
          <a:prstGeom prst="straightConnector1">
            <a:avLst/>
          </a:prstGeom>
          <a:ln w="38100">
            <a:solidFill>
              <a:srgbClr val="000000"/>
            </a:solidFill>
            <a:tailEnd len="med" type="triangle" w="med"/>
          </a:ln>
        </p:spPr>
      </p:cxnSp>
      <p:sp>
        <p:nvSpPr>
          <p:cNvPr id="197" name="Cylinder 17"/>
          <p:cNvSpPr/>
          <p:nvPr/>
        </p:nvSpPr>
        <p:spPr>
          <a:xfrm>
            <a:off x="2823480" y="2004120"/>
            <a:ext cx="1181520" cy="2649960"/>
          </a:xfrm>
          <a:prstGeom prst="can">
            <a:avLst>
              <a:gd name="adj" fmla="val 25000"/>
            </a:avLst>
          </a:prstGeom>
          <a:solidFill>
            <a:schemeClr val="accent6">
              <a:lumMod val="60000"/>
              <a:lumOff val="4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1800" spc="-1" strike="noStrike">
                <a:solidFill>
                  <a:schemeClr val="lt1"/>
                </a:solidFill>
                <a:latin typeface="IRANSans"/>
                <a:cs typeface="IRANSans"/>
              </a:rPr>
              <a:t>پایگاه داده بدون نمونه‌ی</a:t>
            </a:r>
            <a:endParaRPr b="0" lang="en-US" sz="1800" spc="-1" strike="noStrike">
              <a:solidFill>
                <a:srgbClr val="000000"/>
              </a:solidFill>
              <a:latin typeface="Arial"/>
            </a:endParaRPr>
          </a:p>
          <a:p>
            <a:pPr algn="ctr">
              <a:lnSpc>
                <a:spcPct val="100000"/>
              </a:lnSpc>
            </a:pPr>
            <a:endParaRPr b="0" lang="en-US" sz="1800" spc="-1" strike="noStrike">
              <a:solidFill>
                <a:srgbClr val="000000"/>
              </a:solidFill>
              <a:latin typeface="Arial"/>
            </a:endParaRPr>
          </a:p>
        </p:txBody>
      </p:sp>
      <p:sp>
        <p:nvSpPr>
          <p:cNvPr id="198" name="Trapezoid 18"/>
          <p:cNvSpPr/>
          <p:nvPr/>
        </p:nvSpPr>
        <p:spPr>
          <a:xfrm rot="5400000">
            <a:off x="2930760" y="5154120"/>
            <a:ext cx="968040" cy="935640"/>
          </a:xfrm>
          <a:prstGeom prst="trapezoid">
            <a:avLst>
              <a:gd name="adj" fmla="val 25000"/>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ctr">
              <a:lnSpc>
                <a:spcPct val="100000"/>
              </a:lnSpc>
            </a:pPr>
            <a:r>
              <a:rPr b="0" lang="en-US" sz="1800" spc="-1" strike="noStrike">
                <a:solidFill>
                  <a:schemeClr val="lt1"/>
                </a:solidFill>
                <a:latin typeface="IRANSans"/>
              </a:rPr>
              <a:t>,NN</a:t>
            </a:r>
            <a:endParaRPr b="0" lang="en-US" sz="1800" spc="-1" strike="noStrike">
              <a:solidFill>
                <a:srgbClr val="000000"/>
              </a:solidFill>
              <a:latin typeface="Arial"/>
            </a:endParaRPr>
          </a:p>
        </p:txBody>
      </p:sp>
      <p:cxnSp>
        <p:nvCxnSpPr>
          <p:cNvPr id="199" name="Straight Arrow Connector 19"/>
          <p:cNvCxnSpPr>
            <a:stCxn id="197" idx="3"/>
            <a:endCxn id="198" idx="1"/>
          </p:cNvCxnSpPr>
          <p:nvPr/>
        </p:nvCxnSpPr>
        <p:spPr>
          <a:xfrm flipH="1">
            <a:off x="3415320" y="3328920"/>
            <a:ext cx="590040" cy="1926360"/>
          </a:xfrm>
          <a:prstGeom prst="straightConnector1">
            <a:avLst/>
          </a:prstGeom>
          <a:ln w="38100">
            <a:solidFill>
              <a:srgbClr val="000000"/>
            </a:solidFill>
            <a:tailEnd len="med" type="triangle" w="med"/>
          </a:ln>
        </p:spPr>
      </p:cxnSp>
      <p:sp>
        <p:nvSpPr>
          <p:cNvPr id="200" name="Freeform: Shape 21"/>
          <p:cNvSpPr/>
          <p:nvPr/>
        </p:nvSpPr>
        <p:spPr>
          <a:xfrm>
            <a:off x="1198080" y="1009080"/>
            <a:ext cx="1756440" cy="626040"/>
          </a:xfrm>
          <a:custGeom>
            <a:avLst/>
            <a:gdLst>
              <a:gd name="textAreaLeft" fmla="*/ 0 w 1756440"/>
              <a:gd name="textAreaRight" fmla="*/ 1756800 w 1756440"/>
              <a:gd name="textAreaTop" fmla="*/ 0 h 626040"/>
              <a:gd name="textAreaBottom" fmla="*/ 626400 h 626040"/>
            </a:gdLst>
            <a:ahLst/>
            <a:rect l="textAreaLeft" t="textAreaTop" r="textAreaRight" b="textAreaBottom"/>
            <a:pathLst>
              <a:path w="1756834" h="626533">
                <a:moveTo>
                  <a:pt x="0" y="491066"/>
                </a:moveTo>
                <a:lnTo>
                  <a:pt x="0" y="491066"/>
                </a:lnTo>
                <a:cubicBezTo>
                  <a:pt x="14111" y="472722"/>
                  <a:pt x="29320" y="455171"/>
                  <a:pt x="42334" y="436033"/>
                </a:cubicBezTo>
                <a:cubicBezTo>
                  <a:pt x="92199" y="362703"/>
                  <a:pt x="53540" y="395567"/>
                  <a:pt x="122767" y="309033"/>
                </a:cubicBezTo>
                <a:cubicBezTo>
                  <a:pt x="152859" y="271419"/>
                  <a:pt x="184960" y="228377"/>
                  <a:pt x="220134" y="194733"/>
                </a:cubicBezTo>
                <a:cubicBezTo>
                  <a:pt x="236063" y="179497"/>
                  <a:pt x="254425" y="167005"/>
                  <a:pt x="270934" y="152400"/>
                </a:cubicBezTo>
                <a:cubicBezTo>
                  <a:pt x="311127" y="116845"/>
                  <a:pt x="327339" y="95759"/>
                  <a:pt x="368300" y="67733"/>
                </a:cubicBezTo>
                <a:cubicBezTo>
                  <a:pt x="416355" y="34854"/>
                  <a:pt x="399706" y="48019"/>
                  <a:pt x="448734" y="29633"/>
                </a:cubicBezTo>
                <a:cubicBezTo>
                  <a:pt x="500393" y="10261"/>
                  <a:pt x="459167" y="17464"/>
                  <a:pt x="533400" y="8466"/>
                </a:cubicBezTo>
                <a:cubicBezTo>
                  <a:pt x="561557" y="5053"/>
                  <a:pt x="618067" y="0"/>
                  <a:pt x="618067" y="0"/>
                </a:cubicBezTo>
                <a:cubicBezTo>
                  <a:pt x="743656" y="7055"/>
                  <a:pt x="870907" y="-387"/>
                  <a:pt x="994834" y="21166"/>
                </a:cubicBezTo>
                <a:cubicBezTo>
                  <a:pt x="1037983" y="28670"/>
                  <a:pt x="1127509" y="43061"/>
                  <a:pt x="1172634" y="55033"/>
                </a:cubicBezTo>
                <a:cubicBezTo>
                  <a:pt x="1418521" y="120268"/>
                  <a:pt x="1210917" y="74122"/>
                  <a:pt x="1358900" y="105833"/>
                </a:cubicBezTo>
                <a:cubicBezTo>
                  <a:pt x="1400232" y="126499"/>
                  <a:pt x="1391536" y="122693"/>
                  <a:pt x="1452034" y="148166"/>
                </a:cubicBezTo>
                <a:cubicBezTo>
                  <a:pt x="1456147" y="149898"/>
                  <a:pt x="1460501" y="150989"/>
                  <a:pt x="1464734" y="152400"/>
                </a:cubicBezTo>
                <a:cubicBezTo>
                  <a:pt x="1476023" y="162278"/>
                  <a:pt x="1486805" y="172766"/>
                  <a:pt x="1498600" y="182033"/>
                </a:cubicBezTo>
                <a:cubicBezTo>
                  <a:pt x="1506601" y="188320"/>
                  <a:pt x="1516395" y="192206"/>
                  <a:pt x="1524000" y="198966"/>
                </a:cubicBezTo>
                <a:cubicBezTo>
                  <a:pt x="1529273" y="203654"/>
                  <a:pt x="1531711" y="210911"/>
                  <a:pt x="1536700" y="215900"/>
                </a:cubicBezTo>
                <a:cubicBezTo>
                  <a:pt x="1541689" y="220889"/>
                  <a:pt x="1548645" y="223611"/>
                  <a:pt x="1553634" y="228600"/>
                </a:cubicBezTo>
                <a:cubicBezTo>
                  <a:pt x="1562224" y="237189"/>
                  <a:pt x="1567586" y="248614"/>
                  <a:pt x="1574800" y="258233"/>
                </a:cubicBezTo>
                <a:cubicBezTo>
                  <a:pt x="1580221" y="265462"/>
                  <a:pt x="1586313" y="272171"/>
                  <a:pt x="1591734" y="279400"/>
                </a:cubicBezTo>
                <a:cubicBezTo>
                  <a:pt x="1594787" y="283470"/>
                  <a:pt x="1597147" y="288030"/>
                  <a:pt x="1600200" y="292100"/>
                </a:cubicBezTo>
                <a:cubicBezTo>
                  <a:pt x="1604881" y="298342"/>
                  <a:pt x="1620811" y="316388"/>
                  <a:pt x="1625600" y="325966"/>
                </a:cubicBezTo>
                <a:cubicBezTo>
                  <a:pt x="1627596" y="329957"/>
                  <a:pt x="1627838" y="334675"/>
                  <a:pt x="1629834" y="338666"/>
                </a:cubicBezTo>
                <a:cubicBezTo>
                  <a:pt x="1633514" y="346025"/>
                  <a:pt x="1638854" y="352473"/>
                  <a:pt x="1642534" y="359833"/>
                </a:cubicBezTo>
                <a:cubicBezTo>
                  <a:pt x="1645932" y="366630"/>
                  <a:pt x="1648007" y="374015"/>
                  <a:pt x="1651000" y="381000"/>
                </a:cubicBezTo>
                <a:cubicBezTo>
                  <a:pt x="1652243" y="383900"/>
                  <a:pt x="1653823" y="386644"/>
                  <a:pt x="1655234" y="389466"/>
                </a:cubicBezTo>
                <a:lnTo>
                  <a:pt x="1722967" y="237066"/>
                </a:lnTo>
                <a:lnTo>
                  <a:pt x="1756834" y="618066"/>
                </a:lnTo>
                <a:lnTo>
                  <a:pt x="1439334" y="465666"/>
                </a:lnTo>
                <a:lnTo>
                  <a:pt x="1595967" y="448733"/>
                </a:lnTo>
                <a:lnTo>
                  <a:pt x="1595967" y="448733"/>
                </a:lnTo>
                <a:cubicBezTo>
                  <a:pt x="1518926" y="371692"/>
                  <a:pt x="1613599" y="460118"/>
                  <a:pt x="1532467" y="402166"/>
                </a:cubicBezTo>
                <a:cubicBezTo>
                  <a:pt x="1522724" y="395206"/>
                  <a:pt x="1516542" y="384087"/>
                  <a:pt x="1507067" y="376766"/>
                </a:cubicBezTo>
                <a:cubicBezTo>
                  <a:pt x="1485387" y="360013"/>
                  <a:pt x="1461971" y="345635"/>
                  <a:pt x="1439334" y="330200"/>
                </a:cubicBezTo>
                <a:cubicBezTo>
                  <a:pt x="1419641" y="316773"/>
                  <a:pt x="1397423" y="301695"/>
                  <a:pt x="1375834" y="292100"/>
                </a:cubicBezTo>
                <a:cubicBezTo>
                  <a:pt x="1363601" y="286663"/>
                  <a:pt x="1350269" y="284100"/>
                  <a:pt x="1337734" y="279400"/>
                </a:cubicBezTo>
                <a:cubicBezTo>
                  <a:pt x="1290561" y="261710"/>
                  <a:pt x="1326407" y="269752"/>
                  <a:pt x="1282700" y="262466"/>
                </a:cubicBezTo>
                <a:cubicBezTo>
                  <a:pt x="1275645" y="258233"/>
                  <a:pt x="1269267" y="252578"/>
                  <a:pt x="1261534" y="249766"/>
                </a:cubicBezTo>
                <a:cubicBezTo>
                  <a:pt x="1253467" y="246833"/>
                  <a:pt x="1244579" y="247068"/>
                  <a:pt x="1236134" y="245533"/>
                </a:cubicBezTo>
                <a:cubicBezTo>
                  <a:pt x="1229055" y="244246"/>
                  <a:pt x="1221948" y="243045"/>
                  <a:pt x="1214967" y="241300"/>
                </a:cubicBezTo>
                <a:cubicBezTo>
                  <a:pt x="1154228" y="226115"/>
                  <a:pt x="1217862" y="238085"/>
                  <a:pt x="1151467" y="228600"/>
                </a:cubicBezTo>
                <a:cubicBezTo>
                  <a:pt x="1142970" y="227386"/>
                  <a:pt x="1134602" y="225280"/>
                  <a:pt x="1126067" y="224366"/>
                </a:cubicBezTo>
                <a:cubicBezTo>
                  <a:pt x="1095072" y="221045"/>
                  <a:pt x="1063916" y="219343"/>
                  <a:pt x="1032934" y="215900"/>
                </a:cubicBezTo>
                <a:cubicBezTo>
                  <a:pt x="977946" y="209789"/>
                  <a:pt x="1007568" y="212727"/>
                  <a:pt x="944034" y="207433"/>
                </a:cubicBezTo>
                <a:lnTo>
                  <a:pt x="838200" y="211666"/>
                </a:lnTo>
                <a:cubicBezTo>
                  <a:pt x="821233" y="212583"/>
                  <a:pt x="804118" y="212860"/>
                  <a:pt x="787400" y="215900"/>
                </a:cubicBezTo>
                <a:cubicBezTo>
                  <a:pt x="772905" y="218536"/>
                  <a:pt x="759262" y="224657"/>
                  <a:pt x="745067" y="228600"/>
                </a:cubicBezTo>
                <a:cubicBezTo>
                  <a:pt x="733855" y="231714"/>
                  <a:pt x="722538" y="234449"/>
                  <a:pt x="711200" y="237066"/>
                </a:cubicBezTo>
                <a:cubicBezTo>
                  <a:pt x="700314" y="239578"/>
                  <a:pt x="684088" y="241870"/>
                  <a:pt x="673100" y="245533"/>
                </a:cubicBezTo>
                <a:cubicBezTo>
                  <a:pt x="643584" y="255372"/>
                  <a:pt x="660799" y="251409"/>
                  <a:pt x="635000" y="262466"/>
                </a:cubicBezTo>
                <a:cubicBezTo>
                  <a:pt x="614748" y="271145"/>
                  <a:pt x="625659" y="261006"/>
                  <a:pt x="601134" y="279400"/>
                </a:cubicBezTo>
                <a:cubicBezTo>
                  <a:pt x="566815" y="305140"/>
                  <a:pt x="611874" y="280382"/>
                  <a:pt x="571500" y="300566"/>
                </a:cubicBezTo>
                <a:cubicBezTo>
                  <a:pt x="561622" y="310444"/>
                  <a:pt x="553846" y="323013"/>
                  <a:pt x="541867" y="330200"/>
                </a:cubicBezTo>
                <a:cubicBezTo>
                  <a:pt x="534811" y="334433"/>
                  <a:pt x="527021" y="337632"/>
                  <a:pt x="520700" y="342900"/>
                </a:cubicBezTo>
                <a:cubicBezTo>
                  <a:pt x="509969" y="351843"/>
                  <a:pt x="503561" y="366286"/>
                  <a:pt x="491067" y="372533"/>
                </a:cubicBezTo>
                <a:cubicBezTo>
                  <a:pt x="471240" y="382447"/>
                  <a:pt x="454959" y="390000"/>
                  <a:pt x="436034" y="402166"/>
                </a:cubicBezTo>
                <a:cubicBezTo>
                  <a:pt x="404492" y="422443"/>
                  <a:pt x="411827" y="420321"/>
                  <a:pt x="385234" y="440266"/>
                </a:cubicBezTo>
                <a:cubicBezTo>
                  <a:pt x="365083" y="455379"/>
                  <a:pt x="374462" y="442956"/>
                  <a:pt x="351367" y="469900"/>
                </a:cubicBezTo>
                <a:cubicBezTo>
                  <a:pt x="340896" y="482116"/>
                  <a:pt x="328930" y="493610"/>
                  <a:pt x="321734" y="508000"/>
                </a:cubicBezTo>
                <a:cubicBezTo>
                  <a:pt x="293652" y="564160"/>
                  <a:pt x="327721" y="494031"/>
                  <a:pt x="309034" y="537633"/>
                </a:cubicBezTo>
                <a:cubicBezTo>
                  <a:pt x="306548" y="543433"/>
                  <a:pt x="302911" y="548707"/>
                  <a:pt x="300567" y="554566"/>
                </a:cubicBezTo>
                <a:cubicBezTo>
                  <a:pt x="297252" y="562852"/>
                  <a:pt x="294264" y="571308"/>
                  <a:pt x="292100" y="579966"/>
                </a:cubicBezTo>
                <a:cubicBezTo>
                  <a:pt x="290689" y="585611"/>
                  <a:pt x="289910" y="591452"/>
                  <a:pt x="287867" y="596900"/>
                </a:cubicBezTo>
                <a:cubicBezTo>
                  <a:pt x="285651" y="602809"/>
                  <a:pt x="281886" y="608033"/>
                  <a:pt x="279400" y="613833"/>
                </a:cubicBezTo>
                <a:cubicBezTo>
                  <a:pt x="277642" y="617934"/>
                  <a:pt x="276578" y="622300"/>
                  <a:pt x="275167" y="626533"/>
                </a:cubicBezTo>
                <a:lnTo>
                  <a:pt x="258234" y="385233"/>
                </a:lnTo>
                <a:lnTo>
                  <a:pt x="0" y="491066"/>
                </a:lnTo>
                <a:close/>
              </a:path>
            </a:pathLst>
          </a:custGeom>
          <a:solidFill>
            <a:srgbClr val="ed7d31"/>
          </a:solidFill>
          <a:ln>
            <a:solidFill>
              <a:srgbClr val="673615"/>
            </a:solidFill>
          </a:ln>
        </p:spPr>
        <p:style>
          <a:lnRef idx="2">
            <a:schemeClr val="accent2">
              <a:shade val="15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200"/>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97"/>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199"/>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365040"/>
            <a:ext cx="10515240" cy="1325160"/>
          </a:xfrm>
          <a:prstGeom prst="rect">
            <a:avLst/>
          </a:prstGeom>
          <a:noFill/>
          <a:ln w="0">
            <a:noFill/>
          </a:ln>
        </p:spPr>
        <p:txBody>
          <a:bodyPr anchor="ctr">
            <a:normAutofit fontScale="93000"/>
          </a:bodyPr>
          <a:p>
            <a:pPr indent="0" algn="ctr" rtl="1">
              <a:lnSpc>
                <a:spcPct val="90000"/>
              </a:lnSpc>
              <a:buNone/>
            </a:pPr>
            <a:r>
              <a:rPr b="0" lang="fa-IR" sz="4400" spc="-1" strike="noStrike">
                <a:solidFill>
                  <a:srgbClr val="000000"/>
                </a:solidFill>
                <a:latin typeface="IRANSans"/>
                <a:cs typeface="IRANSans"/>
              </a:rPr>
              <a:t>هوش‌مصنوعی 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eXplainable AI</a:t>
            </a:r>
            <a:r>
              <a:rPr b="0" lang="en-US" sz="4400" spc="-1" strike="noStrike">
                <a:solidFill>
                  <a:srgbClr val="000000"/>
                </a:solidFill>
                <a:latin typeface="IRANSans"/>
                <a:ea typeface="EB Garamond"/>
              </a:rPr>
              <a:t>)</a:t>
            </a:r>
            <a:br>
              <a:rPr sz="4400"/>
            </a:b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Frida Jørgensen, Nina Wang</a:t>
            </a:r>
            <a:r>
              <a:rPr b="0" lang="en-US" sz="1600" spc="-1" strike="noStrike">
                <a:solidFill>
                  <a:srgbClr val="000000"/>
                </a:solidFill>
                <a:latin typeface="Linux Libertine"/>
                <a:ea typeface="Linux Libertine"/>
              </a:rPr>
              <a:t>]</a:t>
            </a:r>
            <a:endParaRPr b="0" lang="da-DK" sz="1600" spc="-1" strike="noStrike">
              <a:solidFill>
                <a:srgbClr val="000000"/>
              </a:solidFill>
              <a:latin typeface="Calibri"/>
            </a:endParaRPr>
          </a:p>
        </p:txBody>
      </p:sp>
      <p:sp>
        <p:nvSpPr>
          <p:cNvPr id="202" name="PlaceHolder 2"/>
          <p:cNvSpPr>
            <a:spLocks noGrp="1"/>
          </p:cNvSpPr>
          <p:nvPr>
            <p:ph/>
          </p:nvPr>
        </p:nvSpPr>
        <p:spPr>
          <a:xfrm>
            <a:off x="4384800" y="1825560"/>
            <a:ext cx="696852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تابع تاثیر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influence function</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 : </a:t>
            </a:r>
            <a:r>
              <a:rPr b="0" lang="en-US" sz="2400" spc="-1" strike="noStrike">
                <a:solidFill>
                  <a:srgbClr val="000000"/>
                </a:solidFill>
                <a:latin typeface="IRANSans"/>
                <a:ea typeface="EB Garamond"/>
              </a:rPr>
              <a:t>A</a:t>
            </a:r>
            <a:r>
              <a:rPr b="0" lang="fa-IR" sz="2400" spc="-1" strike="noStrike">
                <a:solidFill>
                  <a:srgbClr val="000000"/>
                </a:solidFill>
                <a:latin typeface="IRANSans"/>
                <a:cs typeface="IRANSans"/>
              </a:rPr>
              <a:t>تغییر پارامتراهای مدل نسبت به بهینه‌گی در نمونه یادگیری؛ مشتق درجه اول</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 : </a:t>
            </a:r>
            <a:r>
              <a:rPr b="0" lang="en-US" sz="2400" spc="-1" strike="noStrike">
                <a:solidFill>
                  <a:srgbClr val="000000"/>
                </a:solidFill>
                <a:latin typeface="IRANSans"/>
                <a:ea typeface="EB Garamond"/>
              </a:rPr>
              <a:t>B</a:t>
            </a:r>
            <a:r>
              <a:rPr b="0" lang="fa-IR" sz="2400" spc="-1" strike="noStrike">
                <a:solidFill>
                  <a:srgbClr val="000000"/>
                </a:solidFill>
                <a:latin typeface="IRANSans"/>
                <a:cs typeface="IRANSans"/>
              </a:rPr>
              <a:t>تغییر بهینه‌گی در نمونه ورودی نسبت به پارامتراهای مدل؛ مشتق درجه اول</a:t>
            </a:r>
            <a:endParaRPr b="0" lang="da-DK" sz="2400" spc="-1" strike="noStrike">
              <a:solidFill>
                <a:srgbClr val="000000"/>
              </a:solidFill>
              <a:latin typeface="Calibri"/>
            </a:endParaRPr>
          </a:p>
          <a:p>
            <a:pPr lvl="1" marL="685800" indent="-228600" algn="r" rtl="1">
              <a:lnSpc>
                <a:spcPct val="90000"/>
              </a:lnSpc>
              <a:spcBef>
                <a:spcPts val="499"/>
              </a:spcBef>
              <a:buClr>
                <a:srgbClr val="a6a6a6"/>
              </a:buClr>
              <a:buFont typeface="Arial"/>
              <a:buChar char="•"/>
            </a:pPr>
            <a:r>
              <a:rPr b="0" lang="en-US" sz="2400" spc="-1" strike="noStrike">
                <a:solidFill>
                  <a:srgbClr val="a6a6a6"/>
                </a:solidFill>
                <a:latin typeface="IRANSans"/>
                <a:ea typeface="EB Garamond"/>
              </a:rPr>
              <a:t> : </a:t>
            </a:r>
            <a:r>
              <a:rPr b="0" lang="en-US" sz="2400" spc="-1" strike="noStrike">
                <a:solidFill>
                  <a:srgbClr val="a6a6a6"/>
                </a:solidFill>
                <a:latin typeface="IRANSans"/>
                <a:ea typeface="EB Garamond"/>
              </a:rPr>
              <a:t>C</a:t>
            </a:r>
            <a:r>
              <a:rPr b="0" lang="fa-IR" sz="2400" spc="-1" strike="noStrike">
                <a:solidFill>
                  <a:srgbClr val="a6a6a6"/>
                </a:solidFill>
                <a:latin typeface="IRANSans"/>
                <a:cs typeface="IRANSans"/>
              </a:rPr>
              <a:t>تابندگی پارامتر‌ها؛ مشتق درجه دوم (</a:t>
            </a:r>
            <a:r>
              <a:rPr b="0" lang="en-US" sz="2400" spc="-1" strike="noStrike">
                <a:solidFill>
                  <a:srgbClr val="a6a6a6"/>
                </a:solidFill>
                <a:latin typeface="IRANSans"/>
                <a:ea typeface="EB Garamond"/>
              </a:rPr>
              <a:t>Hessian</a:t>
            </a:r>
            <a:r>
              <a:rPr b="0" lang="en-US" sz="2400" spc="-1" strike="noStrike">
                <a:solidFill>
                  <a:srgbClr val="a6a6a6"/>
                </a:solidFill>
                <a:latin typeface="IRANSans"/>
                <a:ea typeface="EB Garamond"/>
              </a:rPr>
              <a:t>)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نسبت تغییر بهینه‌گی در داده ورودی به بهینه‌گی در داده یادگیری (</a:t>
            </a:r>
            <a:r>
              <a:rPr b="0" lang="en-US" sz="2400" spc="-1" strike="noStrike">
                <a:solidFill>
                  <a:srgbClr val="000000"/>
                </a:solidFill>
                <a:latin typeface="IRANSans"/>
                <a:ea typeface="EB Garamond"/>
              </a:rPr>
              <a:t>IF = A</a:t>
            </a:r>
            <a:r>
              <a:rPr b="0" lang="en-US" sz="2400" spc="-1" strike="noStrike">
                <a:solidFill>
                  <a:srgbClr val="a6a6a6"/>
                </a:solidFill>
                <a:latin typeface="IRANSans"/>
                <a:ea typeface="EB Garamond"/>
              </a:rPr>
              <a:t>C</a:t>
            </a:r>
            <a:r>
              <a:rPr b="0" lang="en-US" sz="2400" spc="-1" strike="noStrike">
                <a:solidFill>
                  <a:srgbClr val="000000"/>
                </a:solidFill>
                <a:latin typeface="IRANSans"/>
                <a:ea typeface="EB Garamond"/>
              </a:rPr>
              <a:t>B</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p:txBody>
      </p:sp>
      <p:pic>
        <p:nvPicPr>
          <p:cNvPr id="203" name="image_1" descr=""/>
          <p:cNvPicPr/>
          <p:nvPr/>
        </p:nvPicPr>
        <p:blipFill>
          <a:blip r:embed="rId1"/>
          <a:stretch/>
        </p:blipFill>
        <p:spPr>
          <a:xfrm>
            <a:off x="96120" y="4756320"/>
            <a:ext cx="4024800" cy="1827360"/>
          </a:xfrm>
          <a:prstGeom prst="rect">
            <a:avLst/>
          </a:prstGeom>
          <a:ln w="0">
            <a:noFill/>
          </a:ln>
        </p:spPr>
      </p:pic>
      <p:pic>
        <p:nvPicPr>
          <p:cNvPr id="204" name="image_2" descr=""/>
          <p:cNvPicPr/>
          <p:nvPr/>
        </p:nvPicPr>
        <p:blipFill>
          <a:blip r:embed="rId2"/>
          <a:stretch/>
        </p:blipFill>
        <p:spPr>
          <a:xfrm>
            <a:off x="96120" y="2704680"/>
            <a:ext cx="4024800" cy="1829160"/>
          </a:xfrm>
          <a:prstGeom prst="rect">
            <a:avLst/>
          </a:prstGeom>
          <a:ln w="0">
            <a:noFill/>
          </a:ln>
        </p:spPr>
      </p:pic>
      <p:pic>
        <p:nvPicPr>
          <p:cNvPr id="205" name="image_0" descr=""/>
          <p:cNvPicPr/>
          <p:nvPr/>
        </p:nvPicPr>
        <p:blipFill>
          <a:blip r:embed="rId3"/>
          <a:stretch/>
        </p:blipFill>
        <p:spPr>
          <a:xfrm>
            <a:off x="127440" y="1322280"/>
            <a:ext cx="1132560" cy="1236600"/>
          </a:xfrm>
          <a:prstGeom prst="rect">
            <a:avLst/>
          </a:prstGeom>
          <a:ln w="0">
            <a:noFill/>
          </a:ln>
        </p:spPr>
      </p:pic>
      <p:sp>
        <p:nvSpPr>
          <p:cNvPr id="206" name="TextBox 4"/>
          <p:cNvSpPr/>
          <p:nvPr/>
        </p:nvSpPr>
        <p:spPr>
          <a:xfrm>
            <a:off x="96120" y="2574360"/>
            <a:ext cx="4024800" cy="36396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نمونه یادگیری </a:t>
            </a:r>
            <a:r>
              <a:rPr b="0" lang="fa-IR" sz="1800" spc="-1" strike="noStrike">
                <a:solidFill>
                  <a:srgbClr val="000000"/>
                </a:solidFill>
                <a:latin typeface="IRANSans"/>
                <a:cs typeface="IRANSans"/>
              </a:rPr>
              <a:t>با نسبت مثبت</a:t>
            </a:r>
            <a:endParaRPr b="0" lang="en-US" sz="1800" spc="-1" strike="noStrike">
              <a:solidFill>
                <a:srgbClr val="000000"/>
              </a:solidFill>
              <a:latin typeface="Arial"/>
            </a:endParaRPr>
          </a:p>
        </p:txBody>
      </p:sp>
      <p:sp>
        <p:nvSpPr>
          <p:cNvPr id="207" name="TextBox 7"/>
          <p:cNvSpPr/>
          <p:nvPr/>
        </p:nvSpPr>
        <p:spPr>
          <a:xfrm>
            <a:off x="0" y="1077120"/>
            <a:ext cx="14986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نمونه‌ی ورودی</a:t>
            </a:r>
            <a:endParaRPr b="0" lang="en-US" sz="1800" spc="-1" strike="noStrike">
              <a:solidFill>
                <a:srgbClr val="000000"/>
              </a:solidFill>
              <a:latin typeface="Arial"/>
            </a:endParaRPr>
          </a:p>
        </p:txBody>
      </p:sp>
      <p:sp>
        <p:nvSpPr>
          <p:cNvPr id="208" name="TextBox 10"/>
          <p:cNvSpPr/>
          <p:nvPr/>
        </p:nvSpPr>
        <p:spPr>
          <a:xfrm>
            <a:off x="96120" y="4665240"/>
            <a:ext cx="4024800" cy="363960"/>
          </a:xfrm>
          <a:prstGeom prst="rect">
            <a:avLst/>
          </a:prstGeom>
          <a:solidFill>
            <a:schemeClr val="bg1"/>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نمونه یادگیری </a:t>
            </a:r>
            <a:r>
              <a:rPr b="0" lang="fa-IR" sz="1800" spc="-1" strike="noStrike">
                <a:solidFill>
                  <a:srgbClr val="000000"/>
                </a:solidFill>
                <a:latin typeface="IRANSans"/>
                <a:cs typeface="IRANSans"/>
              </a:rPr>
              <a:t>با نسبت منفی</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eXplainable AI</a:t>
            </a:r>
            <a:r>
              <a:rPr b="0" lang="en-US" sz="4400" spc="-1" strike="noStrike">
                <a:solidFill>
                  <a:srgbClr val="000000"/>
                </a:solidFill>
                <a:latin typeface="IRANSans"/>
                <a:ea typeface="EB Garamond"/>
              </a:rPr>
              <a:t>)</a:t>
            </a:r>
            <a:br>
              <a:rPr sz="4400"/>
            </a:b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Frida Jørgensen, Nina Wang</a:t>
            </a:r>
            <a:r>
              <a:rPr b="0" lang="en-US" sz="1600" spc="-1" strike="noStrike">
                <a:solidFill>
                  <a:srgbClr val="000000"/>
                </a:solidFill>
                <a:latin typeface="Linux Libertine"/>
                <a:ea typeface="Linux Libertine"/>
              </a:rPr>
              <a:t>]</a:t>
            </a:r>
            <a:endParaRPr b="0" lang="da-DK" sz="1600" spc="-1" strike="noStrike">
              <a:solidFill>
                <a:srgbClr val="000000"/>
              </a:solidFill>
              <a:latin typeface="Calibri"/>
            </a:endParaRPr>
          </a:p>
        </p:txBody>
      </p:sp>
      <p:sp>
        <p:nvSpPr>
          <p:cNvPr id="210" name="PlaceHolder 2"/>
          <p:cNvSpPr>
            <a:spLocks noGrp="1"/>
          </p:cNvSpPr>
          <p:nvPr>
            <p:ph/>
          </p:nvPr>
        </p:nvSpPr>
        <p:spPr>
          <a:xfrm>
            <a:off x="4384800" y="1825560"/>
            <a:ext cx="696852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تابع تاثیر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influence function</a:t>
            </a:r>
            <a:r>
              <a:rPr b="0" lang="en-US" sz="2800" spc="-1" strike="noStrike">
                <a:solidFill>
                  <a:srgbClr val="000000"/>
                </a:solidFill>
                <a:latin typeface="IRANSans"/>
                <a:ea typeface="EB Garamond"/>
              </a:rPr>
              <a:t>) برای کشف داده های مضر و بد برچسب گذاری شده</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چه نمونه‌هایی در پایگاه داده‌ی یادگیری باعث خطا در تصمیم گیری عموم نمونه‌های تست میشوند؟</a:t>
            </a:r>
            <a:endParaRPr b="0" lang="da-DK" sz="2800" spc="-1" strike="noStrike">
              <a:solidFill>
                <a:srgbClr val="000000"/>
              </a:solidFill>
              <a:latin typeface="Calibri"/>
            </a:endParaRPr>
          </a:p>
          <a:p>
            <a:pPr indent="0" algn="r" rtl="1">
              <a:lnSpc>
                <a:spcPct val="90000"/>
              </a:lnSpc>
              <a:spcBef>
                <a:spcPts val="1001"/>
              </a:spcBef>
              <a:buNone/>
            </a:pPr>
            <a:endParaRPr b="0" lang="da-DK" sz="2800" spc="-1" strike="noStrike">
              <a:solidFill>
                <a:srgbClr val="000000"/>
              </a:solidFill>
              <a:latin typeface="Calibri"/>
            </a:endParaRPr>
          </a:p>
        </p:txBody>
      </p:sp>
      <p:pic>
        <p:nvPicPr>
          <p:cNvPr id="211" name="Picture 11" descr="A screenshot of a test&#10;&#10;Description automatically generated"/>
          <p:cNvPicPr/>
          <p:nvPr/>
        </p:nvPicPr>
        <p:blipFill>
          <a:blip r:embed="rId1"/>
          <a:stretch/>
        </p:blipFill>
        <p:spPr>
          <a:xfrm>
            <a:off x="0" y="1825560"/>
            <a:ext cx="4103280" cy="4870800"/>
          </a:xfrm>
          <a:prstGeom prst="rect">
            <a:avLst/>
          </a:prstGeom>
          <a:ln w="0">
            <a:noFill/>
          </a:ln>
        </p:spPr>
      </p:pic>
      <p:grpSp>
        <p:nvGrpSpPr>
          <p:cNvPr id="212" name="Group 9"/>
          <p:cNvGrpSpPr/>
          <p:nvPr/>
        </p:nvGrpSpPr>
        <p:grpSpPr>
          <a:xfrm>
            <a:off x="5247360" y="4177080"/>
            <a:ext cx="6171120" cy="2361960"/>
            <a:chOff x="5247360" y="4177080"/>
            <a:chExt cx="6171120" cy="2361960"/>
          </a:xfrm>
        </p:grpSpPr>
        <p:pic>
          <p:nvPicPr>
            <p:cNvPr id="213" name="Picture 2" descr="A graph showing a blue and red line&#10;&#10;Description automatically generated"/>
            <p:cNvPicPr/>
            <p:nvPr/>
          </p:nvPicPr>
          <p:blipFill>
            <a:blip r:embed="rId2"/>
            <a:stretch/>
          </p:blipFill>
          <p:spPr>
            <a:xfrm>
              <a:off x="5247360" y="4177080"/>
              <a:ext cx="3761280" cy="2361960"/>
            </a:xfrm>
            <a:prstGeom prst="rect">
              <a:avLst/>
            </a:prstGeom>
            <a:ln w="0">
              <a:noFill/>
            </a:ln>
          </p:spPr>
        </p:pic>
        <p:sp>
          <p:nvSpPr>
            <p:cNvPr id="214" name="TextBox 8"/>
            <p:cNvSpPr/>
            <p:nvPr/>
          </p:nvSpPr>
          <p:spPr>
            <a:xfrm>
              <a:off x="9009360" y="4549320"/>
              <a:ext cx="2409120" cy="173556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lang="fa-IR" sz="1800" spc="-1" strike="noStrike">
                  <a:solidFill>
                    <a:srgbClr val="000000"/>
                  </a:solidFill>
                  <a:latin typeface="IRANSans"/>
                  <a:cs typeface="IRANSans"/>
                </a:rPr>
                <a:t>جمع تمامی تاثیر‌ها برای هر داده‌ی یادگیری</a:t>
              </a:r>
              <a:endParaRPr b="0" lang="en-US" sz="1800" spc="-1" strike="noStrike">
                <a:solidFill>
                  <a:srgbClr val="000000"/>
                </a:solidFill>
                <a:latin typeface="Arial"/>
              </a:endParaRPr>
            </a:p>
            <a:p>
              <a:pPr rtl="1">
                <a:lnSpc>
                  <a:spcPct val="100000"/>
                </a:lnSpc>
              </a:pPr>
              <a:endParaRPr b="0" lang="en-US" sz="1800" spc="-1" strike="noStrike">
                <a:solidFill>
                  <a:srgbClr val="000000"/>
                </a:solidFill>
                <a:latin typeface="Arial"/>
              </a:endParaRPr>
            </a:p>
            <a:p>
              <a:pPr rtl="1">
                <a:lnSpc>
                  <a:spcPct val="100000"/>
                </a:lnSpc>
              </a:pPr>
              <a:r>
                <a:rPr b="0" lang="fa-IR" sz="1800" spc="-1" strike="noStrike">
                  <a:solidFill>
                    <a:srgbClr val="ff0000"/>
                  </a:solidFill>
                  <a:latin typeface="IRANSans"/>
                  <a:cs typeface="IRANSans"/>
                </a:rPr>
                <a:t>داده‌ی با برچسب غلط</a:t>
              </a:r>
              <a:endParaRPr b="0" lang="en-US" sz="1800" spc="-1" strike="noStrike">
                <a:solidFill>
                  <a:srgbClr val="000000"/>
                </a:solidFill>
                <a:latin typeface="Arial"/>
              </a:endParaRPr>
            </a:p>
            <a:p>
              <a:pPr rtl="1">
                <a:lnSpc>
                  <a:spcPct val="100000"/>
                </a:lnSpc>
              </a:pPr>
              <a:r>
                <a:rPr b="0" lang="fa-IR" sz="1800" spc="-1" strike="noStrike">
                  <a:solidFill>
                    <a:srgbClr val="0070c0"/>
                  </a:solidFill>
                  <a:latin typeface="IRANSans"/>
                  <a:cs typeface="IRANSans"/>
                </a:rPr>
                <a:t>داده‌ی با برچسب درست</a:t>
              </a:r>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Picture 4" descr=""/>
          <p:cNvPicPr/>
          <p:nvPr/>
        </p:nvPicPr>
        <p:blipFill>
          <a:blip r:embed="rId1"/>
          <a:stretch/>
        </p:blipFill>
        <p:spPr>
          <a:xfrm>
            <a:off x="318600" y="243720"/>
            <a:ext cx="11610720" cy="6095520"/>
          </a:xfrm>
          <a:prstGeom prst="rect">
            <a:avLst/>
          </a:prstGeom>
          <a:ln w="0">
            <a:noFill/>
          </a:ln>
        </p:spPr>
      </p:pic>
      <p:sp>
        <p:nvSpPr>
          <p:cNvPr id="85" name="PlaceHolder 1"/>
          <p:cNvSpPr>
            <a:spLocks noGrp="1"/>
          </p:cNvSpPr>
          <p:nvPr>
            <p:ph type="title"/>
          </p:nvPr>
        </p:nvSpPr>
        <p:spPr>
          <a:xfrm>
            <a:off x="318600" y="243720"/>
            <a:ext cx="5803200" cy="1199880"/>
          </a:xfrm>
          <a:prstGeom prst="rect">
            <a:avLst/>
          </a:prstGeom>
          <a:noFill/>
          <a:ln w="0">
            <a:noFill/>
          </a:ln>
        </p:spPr>
        <p:txBody>
          <a:bodyPr anchor="ctr">
            <a:normAutofit fontScale="83000"/>
          </a:bodyPr>
          <a:p>
            <a:pPr indent="0" algn="ctr">
              <a:lnSpc>
                <a:spcPct val="90000"/>
              </a:lnSpc>
              <a:buNone/>
            </a:pPr>
            <a:r>
              <a:rPr b="0" lang="fa-IR" sz="3600" spc="-1" strike="noStrike">
                <a:solidFill>
                  <a:srgbClr val="ffffff"/>
                </a:solidFill>
                <a:latin typeface="IRANSans"/>
                <a:cs typeface="IRANSans"/>
              </a:rPr>
              <a:t>٪۴۵ </a:t>
            </a:r>
            <a:r>
              <a:rPr b="0" lang="fa-IR" sz="3600" spc="-1" strike="noStrike">
                <a:solidFill>
                  <a:srgbClr val="ffffff"/>
                </a:solidFill>
                <a:latin typeface="IRANSans"/>
                <a:cs typeface="IRANSans"/>
              </a:rPr>
              <a:t>از </a:t>
            </a:r>
            <a:r>
              <a:rPr b="0" lang="fa-IR" sz="3600" spc="-1" strike="noStrike">
                <a:solidFill>
                  <a:srgbClr val="ffffff"/>
                </a:solidFill>
                <a:latin typeface="IRANSans"/>
                <a:cs typeface="IRANSans"/>
              </a:rPr>
              <a:t>سیاه‌پوست‌ها</a:t>
            </a:r>
            <a:r>
              <a:rPr b="0" lang="fa-IR" sz="3600" spc="-1" strike="noStrike">
                <a:solidFill>
                  <a:srgbClr val="ffffff"/>
                </a:solidFill>
                <a:latin typeface="IRANSans"/>
                <a:cs typeface="IRANSans"/>
              </a:rPr>
              <a:t>ی تشخیص </a:t>
            </a:r>
            <a:r>
              <a:rPr b="0" lang="fa-IR" sz="3600" spc="-1" strike="noStrike">
                <a:solidFill>
                  <a:srgbClr val="ffffff"/>
                </a:solidFill>
                <a:latin typeface="IRANSans"/>
                <a:cs typeface="IRANSans"/>
              </a:rPr>
              <a:t>داده </a:t>
            </a:r>
            <a:r>
              <a:rPr b="1" lang="fa-IR" sz="3600" spc="-1" strike="noStrike" u="sng">
                <a:solidFill>
                  <a:srgbClr val="ffffff"/>
                </a:solidFill>
                <a:uFillTx/>
                <a:latin typeface="IRANSans"/>
                <a:cs typeface="IRANSans"/>
              </a:rPr>
              <a:t>شده</a:t>
            </a:r>
            <a:r>
              <a:rPr b="0" lang="da-DK" sz="3600" spc="-1" strike="noStrike">
                <a:solidFill>
                  <a:srgbClr val="ffffff"/>
                </a:solidFill>
                <a:latin typeface="IRANSans"/>
                <a:ea typeface="EB Garamond"/>
              </a:rPr>
              <a:t> </a:t>
            </a:r>
            <a:r>
              <a:rPr b="0" lang="fa-IR" sz="3600" spc="-1" strike="noStrike">
                <a:solidFill>
                  <a:srgbClr val="ffffff"/>
                </a:solidFill>
                <a:latin typeface="IRANSans"/>
                <a:cs typeface="IRANSans"/>
              </a:rPr>
              <a:t>جرم دوباره </a:t>
            </a:r>
            <a:r>
              <a:rPr b="0" lang="fa-IR" sz="3600" spc="-1" strike="noStrike">
                <a:solidFill>
                  <a:srgbClr val="ffffff"/>
                </a:solidFill>
                <a:latin typeface="IRANSans"/>
                <a:cs typeface="IRANSans"/>
              </a:rPr>
              <a:t>انجام </a:t>
            </a:r>
            <a:r>
              <a:rPr b="1" lang="fa-IR" sz="3600" spc="-1" strike="noStrike" u="sng">
                <a:solidFill>
                  <a:srgbClr val="ffffff"/>
                </a:solidFill>
                <a:uFillTx/>
                <a:latin typeface="IRANSans"/>
                <a:cs typeface="IRANSans"/>
              </a:rPr>
              <a:t>ندادند</a:t>
            </a:r>
            <a:endParaRPr b="0" lang="da-DK" sz="3600" spc="-1" strike="noStrike">
              <a:solidFill>
                <a:srgbClr val="000000"/>
              </a:solidFill>
              <a:latin typeface="Calibri"/>
            </a:endParaRPr>
          </a:p>
        </p:txBody>
      </p:sp>
      <p:sp>
        <p:nvSpPr>
          <p:cNvPr id="86" name="Title 5"/>
          <p:cNvSpPr/>
          <p:nvPr/>
        </p:nvSpPr>
        <p:spPr>
          <a:xfrm>
            <a:off x="6122160" y="5093640"/>
            <a:ext cx="5803200" cy="1325160"/>
          </a:xfrm>
          <a:prstGeom prst="rect">
            <a:avLst/>
          </a:prstGeom>
          <a:noFill/>
          <a:ln w="0">
            <a:noFill/>
          </a:ln>
        </p:spPr>
        <p:style>
          <a:lnRef idx="0"/>
          <a:fillRef idx="0"/>
          <a:effectRef idx="0"/>
          <a:fontRef idx="minor"/>
        </p:style>
        <p:txBody>
          <a:bodyPr anchor="ctr">
            <a:normAutofit fontScale="87000"/>
          </a:bodyPr>
          <a:p>
            <a:pPr algn="ctr">
              <a:lnSpc>
                <a:spcPct val="90000"/>
              </a:lnSpc>
            </a:pPr>
            <a:r>
              <a:rPr b="0" lang="fa-IR" sz="3600" spc="-1" strike="noStrike">
                <a:solidFill>
                  <a:srgbClr val="ffffff"/>
                </a:solidFill>
                <a:latin typeface="IRANSans"/>
                <a:cs typeface="IRANSans"/>
              </a:rPr>
              <a:t>٪۴۸ </a:t>
            </a:r>
            <a:r>
              <a:rPr b="0" lang="fa-IR" sz="3600" spc="-1" strike="noStrike">
                <a:solidFill>
                  <a:srgbClr val="ffffff"/>
                </a:solidFill>
                <a:latin typeface="IRANSans"/>
                <a:cs typeface="IRANSans"/>
              </a:rPr>
              <a:t>سفید‌پوست‌های تشخیص داده </a:t>
            </a:r>
            <a:r>
              <a:rPr b="1" lang="fa-IR" sz="3600" spc="-1" strike="noStrike" u="sng">
                <a:solidFill>
                  <a:srgbClr val="ffffff"/>
                </a:solidFill>
                <a:uFillTx/>
                <a:latin typeface="IRANSans"/>
                <a:cs typeface="IRANSans"/>
              </a:rPr>
              <a:t>نشده</a:t>
            </a:r>
            <a:r>
              <a:rPr b="0" lang="en-US" sz="3600" spc="-1" strike="noStrike">
                <a:solidFill>
                  <a:srgbClr val="ffffff"/>
                </a:solidFill>
                <a:latin typeface="IRANSans"/>
                <a:ea typeface="EB Garamond"/>
              </a:rPr>
              <a:t> جرم دوباره انجام </a:t>
            </a:r>
            <a:r>
              <a:rPr b="1" lang="fa-IR" sz="3600" spc="-1" strike="noStrike" u="sng">
                <a:solidFill>
                  <a:srgbClr val="ffffff"/>
                </a:solidFill>
                <a:uFillTx/>
                <a:latin typeface="IRANSans"/>
                <a:cs typeface="IRANSans"/>
              </a:rPr>
              <a:t>دادند</a:t>
            </a:r>
            <a:endParaRPr b="0" lang="en-US" sz="3600" spc="-1" strike="noStrike">
              <a:solidFill>
                <a:srgbClr val="000000"/>
              </a:solidFill>
              <a:latin typeface="Arial"/>
            </a:endParaRPr>
          </a:p>
        </p:txBody>
      </p:sp>
      <p:sp>
        <p:nvSpPr>
          <p:cNvPr id="87" name="Title 1"/>
          <p:cNvSpPr/>
          <p:nvPr/>
        </p:nvSpPr>
        <p:spPr>
          <a:xfrm>
            <a:off x="0" y="6379200"/>
            <a:ext cx="12191760" cy="478440"/>
          </a:xfrm>
          <a:prstGeom prst="rect">
            <a:avLst/>
          </a:prstGeom>
          <a:noFill/>
          <a:ln w="0">
            <a:noFill/>
          </a:ln>
        </p:spPr>
        <p:style>
          <a:lnRef idx="0"/>
          <a:fillRef idx="0"/>
          <a:effectRef idx="0"/>
          <a:fontRef idx="minor"/>
        </p:style>
        <p:txBody>
          <a:bodyPr anchor="ctr">
            <a:normAutofit/>
          </a:bodyPr>
          <a:p>
            <a:pPr algn="ctr">
              <a:lnSpc>
                <a:spcPct val="90000"/>
              </a:lnSpc>
            </a:pPr>
            <a:r>
              <a:rPr b="0" lang="en-US" sz="2000" spc="-1" strike="noStrike">
                <a:solidFill>
                  <a:srgbClr val="000000"/>
                </a:solidFill>
                <a:latin typeface="IRANSans"/>
                <a:ea typeface="Linux Libertine"/>
              </a:rPr>
              <a:t>COMPAS: Correctional Offender Management Profiling for Alternative Sanctioning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Slide Zoom 5"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sp>
        <p:nvSpPr>
          <p:cNvPr id="216" name="Oval 4"/>
          <p:cNvSpPr/>
          <p:nvPr/>
        </p:nvSpPr>
        <p:spPr>
          <a:xfrm>
            <a:off x="2930400" y="3610440"/>
            <a:ext cx="2968200" cy="6721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17" name="Rectangle 3"/>
          <p:cNvSpPr/>
          <p:nvPr/>
        </p:nvSpPr>
        <p:spPr>
          <a:xfrm>
            <a:off x="96120" y="3025800"/>
            <a:ext cx="2977200" cy="3606120"/>
          </a:xfrm>
          <a:prstGeom prst="rect">
            <a:avLst/>
          </a:prstGeom>
          <a:solidFill>
            <a:schemeClr val="bg1"/>
          </a:solidFill>
          <a:ln w="0">
            <a:solidFill>
              <a:srgbClr val="000000"/>
            </a:solidFill>
          </a:ln>
        </p:spPr>
        <p:style>
          <a:lnRef idx="0"/>
          <a:fillRef idx="0"/>
          <a:effectRef idx="0"/>
          <a:fontRef idx="minor"/>
        </p:style>
        <p:txBody>
          <a:bodyPr numCol="1" spcCol="0" anchor="ctr">
            <a:spAutoFit/>
          </a:bodyPr>
          <a:p>
            <a:pPr algn="r" rtl="1">
              <a:lnSpc>
                <a:spcPct val="100000"/>
              </a:lnSpc>
              <a:tabLst>
                <a:tab algn="l" pos="0"/>
              </a:tabLst>
            </a:pPr>
            <a:r>
              <a:rPr b="1" lang="ar-SA" sz="1100" spc="-1" strike="noStrike">
                <a:solidFill>
                  <a:srgbClr val="000000"/>
                </a:solidFill>
                <a:latin typeface="IRANSans"/>
                <a:cs typeface="IRANSans"/>
              </a:rPr>
              <a:t>خان</a:t>
            </a:r>
            <a:r>
              <a:rPr b="1" lang="fa-IR" sz="1100" spc="-1" strike="noStrike">
                <a:solidFill>
                  <a:srgbClr val="000000"/>
                </a:solidFill>
                <a:latin typeface="IRANSans"/>
                <a:cs typeface="IRANSans"/>
              </a:rPr>
              <a:t>م </a:t>
            </a:r>
            <a:r>
              <a:rPr b="1" lang="fa-IR" sz="1100" spc="-1" strike="noStrike">
                <a:solidFill>
                  <a:srgbClr val="000000"/>
                </a:solidFill>
                <a:latin typeface="IRANSans"/>
                <a:cs typeface="IRANSans"/>
              </a:rPr>
              <a:t>۱</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بچه‌ها، یه آرایشگاه خوب برای رنگ مو و لایت می‌خوام، ولی باید طبیعی باشه و به موهام آسیب نزنه. کجا رو پیشنهاد می‌دید؟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۲</a:t>
            </a:r>
            <a:r>
              <a:rPr b="0" lang="en-US" sz="1100" spc="-1" strike="noStrike">
                <a:solidFill>
                  <a:srgbClr val="000000"/>
                </a:solidFill>
                <a:latin typeface="IRANSans"/>
              </a:rPr>
              <a:t> : </a:t>
            </a:r>
            <a:r>
              <a:rPr b="0" lang="ar-SA" sz="1100" spc="-1" strike="noStrike">
                <a:solidFill>
                  <a:srgbClr val="000000"/>
                </a:solidFill>
                <a:latin typeface="IRANSans"/>
                <a:cs typeface="IRANSans"/>
              </a:rPr>
              <a:t>من "صدف" می‌رم. موادشون خیلی باکیفیت و اصل هست، موهام اصلاً خراب نشد.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۳</a:t>
            </a:r>
            <a:r>
              <a:rPr b="1" lang="en-US" sz="1100" spc="-1" strike="noStrike">
                <a:solidFill>
                  <a:srgbClr val="000000"/>
                </a:solidFill>
                <a:latin typeface="IRANSans"/>
              </a:rPr>
              <a:t> : </a:t>
            </a:r>
            <a:r>
              <a:rPr b="0" lang="ar-SA" sz="1100" spc="-1" strike="noStrike">
                <a:solidFill>
                  <a:srgbClr val="000000"/>
                </a:solidFill>
                <a:latin typeface="IRANSans"/>
                <a:cs typeface="IRANSans"/>
              </a:rPr>
              <a:t>به نظرم "</a:t>
            </a:r>
            <a:r>
              <a:rPr b="0" lang="fa-IR" sz="1100" spc="-1" strike="noStrike">
                <a:solidFill>
                  <a:srgbClr val="000000"/>
                </a:solidFill>
                <a:latin typeface="IRANSans"/>
                <a:cs typeface="IRANSans"/>
              </a:rPr>
              <a:t>مروارید</a:t>
            </a:r>
            <a:r>
              <a:rPr b="0" lang="en-US" sz="1100" spc="-1" strike="noStrike">
                <a:solidFill>
                  <a:srgbClr val="000000"/>
                </a:solidFill>
                <a:latin typeface="IRANSans"/>
              </a:rPr>
              <a:t>" بهتره. اونجا قبل از شروع، مشاوره می‌دن و با توجه به نوع موهات کار می‌کنن، برای همین خیالت راحته که آسیبی نمی‌رسه.</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۱</a:t>
            </a:r>
            <a:r>
              <a:rPr b="1" lang="en-US" sz="1100" spc="-1" strike="noStrike">
                <a:solidFill>
                  <a:srgbClr val="000000"/>
                </a:solidFill>
                <a:latin typeface="IRANSans"/>
              </a:rPr>
              <a:t> : </a:t>
            </a:r>
            <a:r>
              <a:rPr b="0" lang="ar-SA" sz="1100" spc="-1" strike="noStrike">
                <a:solidFill>
                  <a:srgbClr val="000000"/>
                </a:solidFill>
                <a:latin typeface="IRANSans"/>
                <a:cs typeface="IRANSans"/>
              </a:rPr>
              <a:t>خب چرا فکر می‌کنی بهتر از "صدف"ه؟</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۳</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چون من یه بار "صدف" رفتم، نتیجه خوب بود، ولی حس کردم به سلامت موهام کمتر توجه شد.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۲</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خب بستگی داره. من تجربه خوبی ازش داشتم. انتخاب با خودته!</a:t>
            </a:r>
            <a:endParaRPr b="0" lang="en-US"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پیشنهاد: توضیح‌پذیری بالفعل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ipso facto</a:t>
            </a:r>
            <a:r>
              <a:rPr b="0" lang="en-US" sz="4400" spc="-1" strike="noStrike">
                <a:solidFill>
                  <a:srgbClr val="000000"/>
                </a:solidFill>
                <a:latin typeface="IRANSans"/>
                <a:ea typeface="EB Garamond"/>
              </a:rPr>
              <a:t>)</a:t>
            </a:r>
            <a:br>
              <a:rPr sz="4400"/>
            </a:br>
            <a:r>
              <a:rPr b="0" lang="en-US" sz="1600" spc="-1" strike="noStrike">
                <a:solidFill>
                  <a:srgbClr val="000000"/>
                </a:solidFill>
                <a:latin typeface="Linux Libertine"/>
                <a:ea typeface="Linux Libertine"/>
              </a:rPr>
              <a:t>[علی‌اکبر شمس، محمد کاظم داوودی، حسن کربلایی]</a:t>
            </a:r>
            <a:endParaRPr b="0" lang="da-DK" sz="1600" spc="-1" strike="noStrike">
              <a:solidFill>
                <a:srgbClr val="000000"/>
              </a:solidFill>
              <a:latin typeface="Calibri"/>
            </a:endParaRPr>
          </a:p>
        </p:txBody>
      </p:sp>
      <p:sp>
        <p:nvSpPr>
          <p:cNvPr id="219" name="PlaceHolder 2"/>
          <p:cNvSpPr>
            <a:spLocks noGrp="1"/>
          </p:cNvSpPr>
          <p:nvPr>
            <p:ph/>
          </p:nvPr>
        </p:nvSpPr>
        <p:spPr>
          <a:xfrm>
            <a:off x="3471840" y="1825560"/>
            <a:ext cx="788184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پیدا کردن سهم تاثیر داده‌های ورودی در تصمیم گیری</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اعمال تعادل جدید در این سهم تاثیر و تغییر در تصمیم‌ها</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یادگیری تنبل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lazy learning</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K</a:t>
            </a:r>
            <a:r>
              <a:rPr b="0" lang="en-US" sz="2400" spc="-1" strike="noStrike">
                <a:solidFill>
                  <a:srgbClr val="000000"/>
                </a:solidFill>
                <a:latin typeface="IRANSans"/>
                <a:ea typeface="EB Garamond"/>
              </a:rPr>
              <a:t>-نزدیک‌ترین همسایه (</a:t>
            </a:r>
            <a:r>
              <a:rPr b="0" lang="en-US" sz="2400" spc="-1" strike="noStrike">
                <a:solidFill>
                  <a:srgbClr val="000000"/>
                </a:solidFill>
                <a:latin typeface="IRANSans"/>
                <a:ea typeface="EB Garamond"/>
              </a:rPr>
              <a:t>K-Nearest Neighbors</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برآورد چگالی پنجره‌ای (</a:t>
            </a:r>
            <a:r>
              <a:rPr b="0" lang="en-US" sz="2400" spc="-1" strike="noStrike">
                <a:solidFill>
                  <a:srgbClr val="000000"/>
                </a:solidFill>
                <a:latin typeface="IRANSans"/>
                <a:ea typeface="EB Garamond"/>
              </a:rPr>
              <a:t>Kernel Density Estimators</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رگرسیون محلی (</a:t>
            </a:r>
            <a:r>
              <a:rPr b="0" lang="en-US" sz="2400" spc="-1" strike="noStrike">
                <a:solidFill>
                  <a:srgbClr val="000000"/>
                </a:solidFill>
                <a:latin typeface="IRANSans"/>
                <a:ea typeface="EB Garamond"/>
              </a:rPr>
              <a:t>Local regression</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محدودیت در کلی‌بینی (</a:t>
            </a:r>
            <a:r>
              <a:rPr b="0" lang="en-US" sz="2800" spc="-1" strike="noStrike">
                <a:solidFill>
                  <a:srgbClr val="000000"/>
                </a:solidFill>
                <a:latin typeface="IRANSans"/>
                <a:ea typeface="EB Garamond"/>
              </a:rPr>
              <a:t>generalization</a:t>
            </a:r>
            <a:r>
              <a:rPr b="0" lang="en-US" sz="2800" spc="-1" strike="noStrike">
                <a:solidFill>
                  <a:srgbClr val="000000"/>
                </a:solidFill>
                <a:latin typeface="IRANSans"/>
                <a:ea typeface="EB Garamond"/>
              </a:rPr>
              <a:t>) و ابعاد (</a:t>
            </a:r>
            <a:r>
              <a:rPr b="0" lang="en-US" sz="2800" spc="-1" strike="noStrike">
                <a:solidFill>
                  <a:srgbClr val="000000"/>
                </a:solidFill>
                <a:latin typeface="IRANSans"/>
                <a:ea typeface="EB Garamond"/>
              </a:rPr>
              <a:t>dimensionality</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a:p>
            <a:pPr indent="0">
              <a:lnSpc>
                <a:spcPct val="90000"/>
              </a:lnSpc>
              <a:spcBef>
                <a:spcPts val="1417"/>
              </a:spcBef>
              <a:buNone/>
            </a:pPr>
            <a:endParaRPr b="0" lang="da-DK" sz="2400" spc="-1" strike="noStrike">
              <a:solidFill>
                <a:srgbClr val="000000"/>
              </a:solidFill>
              <a:latin typeface="Calibri"/>
            </a:endParaRPr>
          </a:p>
        </p:txBody>
      </p:sp>
      <p:pic>
        <p:nvPicPr>
          <p:cNvPr id="220" name="Picture 3" descr=""/>
          <p:cNvPicPr/>
          <p:nvPr/>
        </p:nvPicPr>
        <p:blipFill>
          <a:blip r:embed="rId1"/>
          <a:stretch/>
        </p:blipFill>
        <p:spPr>
          <a:xfrm>
            <a:off x="146520" y="3206520"/>
            <a:ext cx="3662640" cy="3213000"/>
          </a:xfrm>
          <a:prstGeom prst="rect">
            <a:avLst/>
          </a:prstGeom>
          <a:ln w="0">
            <a:noFill/>
          </a:ln>
        </p:spPr>
      </p:pic>
    </p:spTree>
  </p:cSld>
  <mc:AlternateContent>
    <mc:Choice Requires="p14">
      <p:transition spd="slow" p14:dur="2000"/>
    </mc:Choice>
    <mc:Fallback>
      <p:transition spd="slow"/>
    </mc:Fallback>
  </mc:AlternateContent>
  <p:timing>
    <p:tnLst>
      <p:par>
        <p:cTn id="85" dur="indefinite" restart="never" nodeType="tmRoot">
          <p:childTnLst>
            <p:seq>
              <p:cTn id="86" dur="indefinite" nodeType="mainSeq">
                <p:childTnLst>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219">
                                            <p:txEl>
                                              <p:pRg st="2" end="2"/>
                                            </p:txEl>
                                          </p:spTgt>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219">
                                            <p:txEl>
                                              <p:pRg st="3" end="3"/>
                                            </p:txEl>
                                          </p:spTgt>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219">
                                            <p:txEl>
                                              <p:pRg st="4" end="4"/>
                                            </p:txEl>
                                          </p:spTgt>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219">
                                            <p:txEl>
                                              <p:pRg st="5" end="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22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1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222"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چقدر نمونه‌ی یادگیری  در تصمیم گیری برای نمونه  اثر گذار است؟</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جدید: تصمیم متشکل از ترکیبی از پاسخ‌ها بر اساس نمونه‌های </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به ازای هر نمونه یادگیری یک تصمیم برای نمونه‌ی  گرفته شود: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جواب‌ها میانگین گرفته بشوند: </a:t>
            </a:r>
            <a:endParaRPr b="0" lang="da-DK" sz="2400" spc="-1" strike="noStrike">
              <a:solidFill>
                <a:srgbClr val="000000"/>
              </a:solidFill>
              <a:latin typeface="Calibri"/>
            </a:endParaRPr>
          </a:p>
        </p:txBody>
      </p:sp>
      <p:pic>
        <p:nvPicPr>
          <p:cNvPr id="223" name="Picture 18" descr=""/>
          <p:cNvPicPr/>
          <p:nvPr/>
        </p:nvPicPr>
        <p:blipFill>
          <a:blip r:embed="rId1"/>
          <a:stretch/>
        </p:blipFill>
        <p:spPr>
          <a:xfrm>
            <a:off x="4373280" y="5182560"/>
            <a:ext cx="2719800" cy="955440"/>
          </a:xfrm>
          <a:prstGeom prst="rect">
            <a:avLst/>
          </a:prstGeom>
          <a:ln w="0">
            <a:noFill/>
          </a:ln>
        </p:spPr>
      </p:pic>
      <p:pic>
        <p:nvPicPr>
          <p:cNvPr id="224" name="Picture 19" descr="A red apple with a stem&#10;&#10;Description automatically generated with medium confidence"/>
          <p:cNvPicPr/>
          <p:nvPr/>
        </p:nvPicPr>
        <p:blipFill>
          <a:blip r:embed="rId2"/>
          <a:stretch/>
        </p:blipFill>
        <p:spPr>
          <a:xfrm flipH="1">
            <a:off x="5247360" y="5301000"/>
            <a:ext cx="624960" cy="624960"/>
          </a:xfrm>
          <a:prstGeom prst="rect">
            <a:avLst/>
          </a:prstGeom>
          <a:ln w="0">
            <a:solidFill>
              <a:srgbClr val="000000"/>
            </a:solidFill>
          </a:ln>
        </p:spPr>
      </p:pic>
      <p:pic>
        <p:nvPicPr>
          <p:cNvPr id="225" name="Picture 12" descr="طرز تهیه سیب زمینی سرخ شده ترد به روشی جالب و کاربردی که حتماً آن را می ..."/>
          <p:cNvPicPr/>
          <p:nvPr/>
        </p:nvPicPr>
        <p:blipFill>
          <a:blip r:embed="rId3"/>
          <a:stretch/>
        </p:blipFill>
        <p:spPr>
          <a:xfrm>
            <a:off x="6187320" y="5365080"/>
            <a:ext cx="684000" cy="455040"/>
          </a:xfrm>
          <a:prstGeom prst="rect">
            <a:avLst/>
          </a:prstGeom>
          <a:ln w="0">
            <a:noFill/>
          </a:ln>
        </p:spPr>
      </p:pic>
      <p:grpSp>
        <p:nvGrpSpPr>
          <p:cNvPr id="226" name="Group 27"/>
          <p:cNvGrpSpPr/>
          <p:nvPr/>
        </p:nvGrpSpPr>
        <p:grpSpPr>
          <a:xfrm>
            <a:off x="730440" y="4044240"/>
            <a:ext cx="3488760" cy="955440"/>
            <a:chOff x="730440" y="4044240"/>
            <a:chExt cx="3488760" cy="955440"/>
          </a:xfrm>
        </p:grpSpPr>
        <p:pic>
          <p:nvPicPr>
            <p:cNvPr id="227" name="Picture 4" descr=""/>
            <p:cNvPicPr/>
            <p:nvPr/>
          </p:nvPicPr>
          <p:blipFill>
            <a:blip r:embed="rId4"/>
            <a:stretch/>
          </p:blipFill>
          <p:spPr>
            <a:xfrm>
              <a:off x="730440" y="4044240"/>
              <a:ext cx="2719800" cy="955440"/>
            </a:xfrm>
            <a:prstGeom prst="rect">
              <a:avLst/>
            </a:prstGeom>
            <a:ln w="0">
              <a:noFill/>
            </a:ln>
          </p:spPr>
        </p:pic>
        <p:pic>
          <p:nvPicPr>
            <p:cNvPr id="228" name="Picture 5" descr="A red apple with a stem&#10;&#10;Description automatically generated with medium confidence"/>
            <p:cNvPicPr/>
            <p:nvPr/>
          </p:nvPicPr>
          <p:blipFill>
            <a:blip r:embed="rId5"/>
            <a:stretch/>
          </p:blipFill>
          <p:spPr>
            <a:xfrm flipH="1">
              <a:off x="1604880" y="4163040"/>
              <a:ext cx="624960" cy="624960"/>
            </a:xfrm>
            <a:prstGeom prst="rect">
              <a:avLst/>
            </a:prstGeom>
            <a:ln w="0">
              <a:solidFill>
                <a:srgbClr val="000000"/>
              </a:solidFill>
            </a:ln>
          </p:spPr>
        </p:pic>
        <p:pic>
          <p:nvPicPr>
            <p:cNvPr id="229" name="Picture 6" descr="زیباترین شعر و متن فارسی در مورد سیب سرخ"/>
            <p:cNvPicPr/>
            <p:nvPr/>
          </p:nvPicPr>
          <p:blipFill>
            <a:blip r:embed="rId6"/>
            <a:stretch/>
          </p:blipFill>
          <p:spPr>
            <a:xfrm>
              <a:off x="2580120" y="4113000"/>
              <a:ext cx="486720" cy="715320"/>
            </a:xfrm>
            <a:prstGeom prst="rect">
              <a:avLst/>
            </a:prstGeom>
            <a:ln w="3175">
              <a:solidFill>
                <a:srgbClr val="000000"/>
              </a:solidFill>
              <a:round/>
            </a:ln>
          </p:spPr>
        </p:pic>
        <p:sp>
          <p:nvSpPr>
            <p:cNvPr id="230" name="TextBox 22"/>
            <p:cNvSpPr/>
            <p:nvPr/>
          </p:nvSpPr>
          <p:spPr>
            <a:xfrm>
              <a:off x="3404880" y="431964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٪۸۵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grpSp>
        <p:nvGrpSpPr>
          <p:cNvPr id="231" name="Group 26"/>
          <p:cNvGrpSpPr/>
          <p:nvPr/>
        </p:nvGrpSpPr>
        <p:grpSpPr>
          <a:xfrm>
            <a:off x="704520" y="5246280"/>
            <a:ext cx="3510720" cy="955440"/>
            <a:chOff x="704520" y="5246280"/>
            <a:chExt cx="3510720" cy="955440"/>
          </a:xfrm>
        </p:grpSpPr>
        <p:pic>
          <p:nvPicPr>
            <p:cNvPr id="232" name="Picture 12" descr=""/>
            <p:cNvPicPr/>
            <p:nvPr/>
          </p:nvPicPr>
          <p:blipFill>
            <a:blip r:embed="rId7"/>
            <a:stretch/>
          </p:blipFill>
          <p:spPr>
            <a:xfrm>
              <a:off x="704520" y="5246280"/>
              <a:ext cx="2719800" cy="955440"/>
            </a:xfrm>
            <a:prstGeom prst="rect">
              <a:avLst/>
            </a:prstGeom>
            <a:ln w="0">
              <a:noFill/>
            </a:ln>
          </p:spPr>
        </p:pic>
        <p:pic>
          <p:nvPicPr>
            <p:cNvPr id="233" name="Picture 13" descr="A red apple with a stem&#10;&#10;Description automatically generated with medium confidence"/>
            <p:cNvPicPr/>
            <p:nvPr/>
          </p:nvPicPr>
          <p:blipFill>
            <a:blip r:embed="rId8"/>
            <a:stretch/>
          </p:blipFill>
          <p:spPr>
            <a:xfrm flipH="1">
              <a:off x="1578960" y="5365080"/>
              <a:ext cx="624960" cy="624960"/>
            </a:xfrm>
            <a:prstGeom prst="rect">
              <a:avLst/>
            </a:prstGeom>
            <a:ln w="0">
              <a:solidFill>
                <a:srgbClr val="000000"/>
              </a:solidFill>
            </a:ln>
          </p:spPr>
        </p:pic>
        <p:pic>
          <p:nvPicPr>
            <p:cNvPr id="234" name="Picture 17" descr="An orange with a green leaf&#10;&#10;Description automatically generated with medium confidence"/>
            <p:cNvPicPr/>
            <p:nvPr/>
          </p:nvPicPr>
          <p:blipFill>
            <a:blip r:embed="rId9"/>
            <a:srcRect l="41801" t="16097" r="2457" b="14778"/>
            <a:stretch/>
          </p:blipFill>
          <p:spPr>
            <a:xfrm>
              <a:off x="2532240" y="5418720"/>
              <a:ext cx="624960" cy="516240"/>
            </a:xfrm>
            <a:prstGeom prst="rect">
              <a:avLst/>
            </a:prstGeom>
            <a:ln w="0">
              <a:solidFill>
                <a:srgbClr val="000000"/>
              </a:solidFill>
            </a:ln>
          </p:spPr>
        </p:pic>
        <p:sp>
          <p:nvSpPr>
            <p:cNvPr id="235" name="TextBox 23"/>
            <p:cNvSpPr/>
            <p:nvPr/>
          </p:nvSpPr>
          <p:spPr>
            <a:xfrm>
              <a:off x="3400920" y="549216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٪۵۵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grpSp>
        <p:nvGrpSpPr>
          <p:cNvPr id="236" name="Group 28"/>
          <p:cNvGrpSpPr/>
          <p:nvPr/>
        </p:nvGrpSpPr>
        <p:grpSpPr>
          <a:xfrm>
            <a:off x="4373280" y="4044240"/>
            <a:ext cx="3520800" cy="955440"/>
            <a:chOff x="4373280" y="4044240"/>
            <a:chExt cx="3520800" cy="955440"/>
          </a:xfrm>
        </p:grpSpPr>
        <p:pic>
          <p:nvPicPr>
            <p:cNvPr id="237" name="Picture 15" descr=""/>
            <p:cNvPicPr/>
            <p:nvPr/>
          </p:nvPicPr>
          <p:blipFill>
            <a:blip r:embed="rId10"/>
            <a:stretch/>
          </p:blipFill>
          <p:spPr>
            <a:xfrm>
              <a:off x="4373280" y="4044240"/>
              <a:ext cx="2719800" cy="955440"/>
            </a:xfrm>
            <a:prstGeom prst="rect">
              <a:avLst/>
            </a:prstGeom>
            <a:ln w="0">
              <a:noFill/>
            </a:ln>
          </p:spPr>
        </p:pic>
        <p:pic>
          <p:nvPicPr>
            <p:cNvPr id="238" name="Picture 16" descr="A red apple with a stem&#10;&#10;Description automatically generated with medium confidence"/>
            <p:cNvPicPr/>
            <p:nvPr/>
          </p:nvPicPr>
          <p:blipFill>
            <a:blip r:embed="rId11"/>
            <a:stretch/>
          </p:blipFill>
          <p:spPr>
            <a:xfrm flipH="1">
              <a:off x="5247360" y="4163040"/>
              <a:ext cx="624960" cy="624960"/>
            </a:xfrm>
            <a:prstGeom prst="rect">
              <a:avLst/>
            </a:prstGeom>
            <a:ln w="0">
              <a:solidFill>
                <a:srgbClr val="000000"/>
              </a:solidFill>
            </a:ln>
          </p:spPr>
        </p:pic>
        <p:pic>
          <p:nvPicPr>
            <p:cNvPr id="239" name="Picture 4" descr="پخش انواع سیب سرخ مرغوب - الوند"/>
            <p:cNvPicPr/>
            <p:nvPr/>
          </p:nvPicPr>
          <p:blipFill>
            <a:blip r:embed="rId12"/>
            <a:stretch/>
          </p:blipFill>
          <p:spPr>
            <a:xfrm>
              <a:off x="6166440" y="4226760"/>
              <a:ext cx="659880" cy="494640"/>
            </a:xfrm>
            <a:prstGeom prst="rect">
              <a:avLst/>
            </a:prstGeom>
            <a:ln w="3175">
              <a:solidFill>
                <a:srgbClr val="000000"/>
              </a:solidFill>
              <a:round/>
            </a:ln>
          </p:spPr>
        </p:pic>
        <p:sp>
          <p:nvSpPr>
            <p:cNvPr id="240" name="TextBox 24"/>
            <p:cNvSpPr/>
            <p:nvPr/>
          </p:nvSpPr>
          <p:spPr>
            <a:xfrm>
              <a:off x="7079760" y="428616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٪۹۵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sp>
        <p:nvSpPr>
          <p:cNvPr id="241" name="TextBox 25"/>
          <p:cNvSpPr/>
          <p:nvPr/>
        </p:nvSpPr>
        <p:spPr>
          <a:xfrm>
            <a:off x="7093440" y="541872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٪۱۲ </a:t>
            </a:r>
            <a:r>
              <a:rPr b="0" lang="en-US" sz="1800" spc="-1" strike="noStrike">
                <a:solidFill>
                  <a:srgbClr val="000000"/>
                </a:solidFill>
                <a:latin typeface="IRANSans"/>
              </a:rPr>
              <a:t>=</a:t>
            </a:r>
            <a:endParaRPr b="0" lang="en-US" sz="1800" spc="-1" strike="noStrike">
              <a:solidFill>
                <a:srgbClr val="000000"/>
              </a:solidFill>
              <a:latin typeface="Arial"/>
            </a:endParaRPr>
          </a:p>
        </p:txBody>
      </p:sp>
      <p:sp>
        <p:nvSpPr>
          <p:cNvPr id="242" name="Left Brace 29"/>
          <p:cNvSpPr/>
          <p:nvPr/>
        </p:nvSpPr>
        <p:spPr>
          <a:xfrm flipH="1">
            <a:off x="7694640" y="3876840"/>
            <a:ext cx="1018440" cy="2324880"/>
          </a:xfrm>
          <a:prstGeom prst="leftBrace">
            <a:avLst>
              <a:gd name="adj1" fmla="val 74228"/>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vert="vert" rot="5400000">
            <a:noAutofit/>
          </a:bodyPr>
          <a:p>
            <a:pPr algn="ctr">
              <a:lnSpc>
                <a:spcPct val="100000"/>
              </a:lnSpc>
            </a:pPr>
            <a:endParaRPr b="1" lang="da-DK" sz="2000" spc="-1" strike="noStrike">
              <a:solidFill>
                <a:srgbClr val="000000"/>
              </a:solidFill>
              <a:latin typeface="IRANSans"/>
              <a:ea typeface="EB Garamond"/>
            </a:endParaRPr>
          </a:p>
        </p:txBody>
      </p:sp>
      <p:grpSp>
        <p:nvGrpSpPr>
          <p:cNvPr id="243" name="Group 33"/>
          <p:cNvGrpSpPr/>
          <p:nvPr/>
        </p:nvGrpSpPr>
        <p:grpSpPr>
          <a:xfrm>
            <a:off x="8808840" y="4654800"/>
            <a:ext cx="3620160" cy="638280"/>
            <a:chOff x="8808840" y="4654800"/>
            <a:chExt cx="3620160" cy="638280"/>
          </a:xfrm>
        </p:grpSpPr>
        <p:sp>
          <p:nvSpPr>
            <p:cNvPr id="244" name="TextBox 31"/>
            <p:cNvSpPr/>
            <p:nvPr/>
          </p:nvSpPr>
          <p:spPr>
            <a:xfrm>
              <a:off x="8808840" y="4654800"/>
              <a:ext cx="3620160" cy="63828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lang="fa-IR" sz="3600" spc="-1" strike="noStrike">
                  <a:solidFill>
                    <a:srgbClr val="000000"/>
                  </a:solidFill>
                  <a:latin typeface="IRANSans"/>
                  <a:cs typeface="IRANSans"/>
                </a:rPr>
                <a:t>٪۶۱</a:t>
              </a:r>
              <a:r>
                <a:rPr b="0" lang="en-US" sz="3600" spc="-1" strike="noStrike">
                  <a:solidFill>
                    <a:srgbClr val="000000"/>
                  </a:solidFill>
                  <a:latin typeface="IRANSans"/>
                </a:rPr>
                <a:t> </a:t>
              </a:r>
              <a:endParaRPr b="0" lang="en-US" sz="3600" spc="-1" strike="noStrike">
                <a:solidFill>
                  <a:srgbClr val="000000"/>
                </a:solidFill>
                <a:latin typeface="Arial"/>
              </a:endParaRPr>
            </a:p>
          </p:txBody>
        </p:sp>
        <p:pic>
          <p:nvPicPr>
            <p:cNvPr id="245" name="Picture 32" descr="A red apple with a stem&#10;&#10;Description automatically generated with medium confidence"/>
            <p:cNvPicPr/>
            <p:nvPr/>
          </p:nvPicPr>
          <p:blipFill>
            <a:blip r:embed="rId13"/>
            <a:stretch/>
          </p:blipFill>
          <p:spPr>
            <a:xfrm flipH="1">
              <a:off x="9548280" y="4760640"/>
              <a:ext cx="388800" cy="388800"/>
            </a:xfrm>
            <a:prstGeom prst="rect">
              <a:avLst/>
            </a:prstGeom>
            <a:ln w="0">
              <a:solidFill>
                <a:srgbClr val="000000"/>
              </a:solidFill>
            </a:ln>
          </p:spPr>
        </p:pic>
      </p:grpSp>
      <p:sp>
        <p:nvSpPr>
          <p:cNvPr id="246" name="TextBox 6"/>
          <p:cNvSpPr/>
          <p:nvPr/>
        </p:nvSpPr>
        <p:spPr>
          <a:xfrm>
            <a:off x="2153520" y="3866760"/>
            <a:ext cx="1382400" cy="2721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200" spc="-1" strike="noStrike">
                <a:solidFill>
                  <a:srgbClr val="000000"/>
                </a:solidFill>
                <a:latin typeface="IRANSans"/>
                <a:cs typeface="IRANSans"/>
              </a:rPr>
              <a:t>سیب سرخ</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5" dur="indefinite" restart="never" nodeType="tmRoot">
          <p:childTnLst>
            <p:seq>
              <p:cTn id="106" dur="indefinite" nodeType="mainSeq">
                <p:childTnLst>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236"/>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22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3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23"/>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224"/>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225"/>
                                        </p:tgtEl>
                                        <p:attrNameLst>
                                          <p:attrName>style.visibility</p:attrName>
                                        </p:attrNameLst>
                                      </p:cBhvr>
                                      <p:to>
                                        <p:strVal val="visible"/>
                                      </p:to>
                                    </p:set>
                                  </p:childTnLst>
                                </p:cTn>
                              </p:par>
                              <p:par>
                                <p:cTn id="125" nodeType="withEffect" fill="hold" presetClass="entr" presetID="1">
                                  <p:stCondLst>
                                    <p:cond delay="0"/>
                                  </p:stCondLst>
                                  <p:childTnLst>
                                    <p:set>
                                      <p:cBhvr>
                                        <p:cTn id="126" dur="1" fill="hold">
                                          <p:stCondLst>
                                            <p:cond delay="0"/>
                                          </p:stCondLst>
                                        </p:cTn>
                                        <p:tgtEl>
                                          <p:spTgt spid="24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242"/>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248"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چقدر نمونه‌ی یادگیری  در تصمیم گیری برای نمونه  اثر گذار است؟</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جدید: تصمیم متشکل از ترکیبی از پاسخ‌ها بر اساس نمونه‌های </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به ازای هر نمونه یادگیری یک تصمیم برای نمونه‌ی  گرفته شود: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جواب‌ها میانگین گرفته بشوند: </a:t>
            </a:r>
            <a:endParaRPr b="0" lang="da-DK" sz="2400" spc="-1" strike="noStrike">
              <a:solidFill>
                <a:srgbClr val="000000"/>
              </a:solidFill>
              <a:latin typeface="Calibri"/>
            </a:endParaRPr>
          </a:p>
        </p:txBody>
      </p:sp>
      <p:pic>
        <p:nvPicPr>
          <p:cNvPr id="249" name="Picture 18" descr=""/>
          <p:cNvPicPr/>
          <p:nvPr/>
        </p:nvPicPr>
        <p:blipFill>
          <a:blip r:embed="rId1"/>
          <a:stretch/>
        </p:blipFill>
        <p:spPr>
          <a:xfrm>
            <a:off x="4373280" y="5182560"/>
            <a:ext cx="2719800" cy="955440"/>
          </a:xfrm>
          <a:prstGeom prst="rect">
            <a:avLst/>
          </a:prstGeom>
          <a:ln w="0">
            <a:noFill/>
          </a:ln>
        </p:spPr>
      </p:pic>
      <p:pic>
        <p:nvPicPr>
          <p:cNvPr id="250" name="Picture 19" descr="A red apple with a stem&#10;&#10;Description automatically generated with medium confidence"/>
          <p:cNvPicPr/>
          <p:nvPr/>
        </p:nvPicPr>
        <p:blipFill>
          <a:blip r:embed="rId2"/>
          <a:stretch/>
        </p:blipFill>
        <p:spPr>
          <a:xfrm flipH="1">
            <a:off x="5247360" y="5301000"/>
            <a:ext cx="624960" cy="624960"/>
          </a:xfrm>
          <a:prstGeom prst="rect">
            <a:avLst/>
          </a:prstGeom>
          <a:ln w="0">
            <a:solidFill>
              <a:srgbClr val="000000"/>
            </a:solidFill>
          </a:ln>
        </p:spPr>
      </p:pic>
      <p:pic>
        <p:nvPicPr>
          <p:cNvPr id="251" name="Picture 12" descr="طرز تهیه سیب زمینی سرخ شده ترد به روشی جالب و کاربردی که حتماً آن را می ..."/>
          <p:cNvPicPr/>
          <p:nvPr/>
        </p:nvPicPr>
        <p:blipFill>
          <a:blip r:embed="rId3"/>
          <a:stretch/>
        </p:blipFill>
        <p:spPr>
          <a:xfrm>
            <a:off x="6187320" y="5365080"/>
            <a:ext cx="684000" cy="455040"/>
          </a:xfrm>
          <a:prstGeom prst="rect">
            <a:avLst/>
          </a:prstGeom>
          <a:ln w="0">
            <a:noFill/>
          </a:ln>
        </p:spPr>
      </p:pic>
      <p:grpSp>
        <p:nvGrpSpPr>
          <p:cNvPr id="252" name="Group 27"/>
          <p:cNvGrpSpPr/>
          <p:nvPr/>
        </p:nvGrpSpPr>
        <p:grpSpPr>
          <a:xfrm>
            <a:off x="730440" y="4044240"/>
            <a:ext cx="3488760" cy="955440"/>
            <a:chOff x="730440" y="4044240"/>
            <a:chExt cx="3488760" cy="955440"/>
          </a:xfrm>
        </p:grpSpPr>
        <p:pic>
          <p:nvPicPr>
            <p:cNvPr id="253" name="Picture 4" descr=""/>
            <p:cNvPicPr/>
            <p:nvPr/>
          </p:nvPicPr>
          <p:blipFill>
            <a:blip r:embed="rId4"/>
            <a:stretch/>
          </p:blipFill>
          <p:spPr>
            <a:xfrm>
              <a:off x="730440" y="4044240"/>
              <a:ext cx="2719800" cy="955440"/>
            </a:xfrm>
            <a:prstGeom prst="rect">
              <a:avLst/>
            </a:prstGeom>
            <a:ln w="0">
              <a:noFill/>
            </a:ln>
          </p:spPr>
        </p:pic>
        <p:pic>
          <p:nvPicPr>
            <p:cNvPr id="254" name="Picture 5" descr="A red apple with a stem&#10;&#10;Description automatically generated with medium confidence"/>
            <p:cNvPicPr/>
            <p:nvPr/>
          </p:nvPicPr>
          <p:blipFill>
            <a:blip r:embed="rId5"/>
            <a:stretch/>
          </p:blipFill>
          <p:spPr>
            <a:xfrm flipH="1">
              <a:off x="1604880" y="4163040"/>
              <a:ext cx="624960" cy="624960"/>
            </a:xfrm>
            <a:prstGeom prst="rect">
              <a:avLst/>
            </a:prstGeom>
            <a:ln w="0">
              <a:solidFill>
                <a:srgbClr val="000000"/>
              </a:solidFill>
            </a:ln>
          </p:spPr>
        </p:pic>
        <p:pic>
          <p:nvPicPr>
            <p:cNvPr id="255" name="Picture 6" descr="زیباترین شعر و متن فارسی در مورد سیب سرخ"/>
            <p:cNvPicPr/>
            <p:nvPr/>
          </p:nvPicPr>
          <p:blipFill>
            <a:blip r:embed="rId6"/>
            <a:stretch/>
          </p:blipFill>
          <p:spPr>
            <a:xfrm>
              <a:off x="2580120" y="4113000"/>
              <a:ext cx="486720" cy="715320"/>
            </a:xfrm>
            <a:prstGeom prst="rect">
              <a:avLst/>
            </a:prstGeom>
            <a:ln w="3175">
              <a:solidFill>
                <a:srgbClr val="000000"/>
              </a:solidFill>
              <a:round/>
            </a:ln>
          </p:spPr>
        </p:pic>
        <p:sp>
          <p:nvSpPr>
            <p:cNvPr id="256" name="TextBox 22"/>
            <p:cNvSpPr/>
            <p:nvPr/>
          </p:nvSpPr>
          <p:spPr>
            <a:xfrm>
              <a:off x="3404880" y="431964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٪۸۵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grpSp>
        <p:nvGrpSpPr>
          <p:cNvPr id="257" name="Group 26"/>
          <p:cNvGrpSpPr/>
          <p:nvPr/>
        </p:nvGrpSpPr>
        <p:grpSpPr>
          <a:xfrm>
            <a:off x="704520" y="5246280"/>
            <a:ext cx="3510720" cy="955440"/>
            <a:chOff x="704520" y="5246280"/>
            <a:chExt cx="3510720" cy="955440"/>
          </a:xfrm>
        </p:grpSpPr>
        <p:pic>
          <p:nvPicPr>
            <p:cNvPr id="258" name="Picture 12" descr=""/>
            <p:cNvPicPr/>
            <p:nvPr/>
          </p:nvPicPr>
          <p:blipFill>
            <a:blip r:embed="rId7"/>
            <a:stretch/>
          </p:blipFill>
          <p:spPr>
            <a:xfrm>
              <a:off x="704520" y="5246280"/>
              <a:ext cx="2719800" cy="955440"/>
            </a:xfrm>
            <a:prstGeom prst="rect">
              <a:avLst/>
            </a:prstGeom>
            <a:ln w="0">
              <a:noFill/>
            </a:ln>
          </p:spPr>
        </p:pic>
        <p:pic>
          <p:nvPicPr>
            <p:cNvPr id="259" name="Picture 13" descr="A red apple with a stem&#10;&#10;Description automatically generated with medium confidence"/>
            <p:cNvPicPr/>
            <p:nvPr/>
          </p:nvPicPr>
          <p:blipFill>
            <a:blip r:embed="rId8"/>
            <a:stretch/>
          </p:blipFill>
          <p:spPr>
            <a:xfrm flipH="1">
              <a:off x="1578960" y="5365080"/>
              <a:ext cx="624960" cy="624960"/>
            </a:xfrm>
            <a:prstGeom prst="rect">
              <a:avLst/>
            </a:prstGeom>
            <a:ln w="0">
              <a:solidFill>
                <a:srgbClr val="000000"/>
              </a:solidFill>
            </a:ln>
          </p:spPr>
        </p:pic>
        <p:pic>
          <p:nvPicPr>
            <p:cNvPr id="260" name="Picture 17" descr="An orange with a green leaf&#10;&#10;Description automatically generated with medium confidence"/>
            <p:cNvPicPr/>
            <p:nvPr/>
          </p:nvPicPr>
          <p:blipFill>
            <a:blip r:embed="rId9"/>
            <a:srcRect l="41801" t="16097" r="2457" b="14778"/>
            <a:stretch/>
          </p:blipFill>
          <p:spPr>
            <a:xfrm>
              <a:off x="2532240" y="5418720"/>
              <a:ext cx="624960" cy="516240"/>
            </a:xfrm>
            <a:prstGeom prst="rect">
              <a:avLst/>
            </a:prstGeom>
            <a:ln w="0">
              <a:solidFill>
                <a:srgbClr val="000000"/>
              </a:solidFill>
            </a:ln>
          </p:spPr>
        </p:pic>
        <p:sp>
          <p:nvSpPr>
            <p:cNvPr id="261" name="TextBox 23"/>
            <p:cNvSpPr/>
            <p:nvPr/>
          </p:nvSpPr>
          <p:spPr>
            <a:xfrm>
              <a:off x="3400920" y="549216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٪۵۵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grpSp>
        <p:nvGrpSpPr>
          <p:cNvPr id="262" name="Group 28"/>
          <p:cNvGrpSpPr/>
          <p:nvPr/>
        </p:nvGrpSpPr>
        <p:grpSpPr>
          <a:xfrm>
            <a:off x="4373280" y="4044240"/>
            <a:ext cx="3520800" cy="955440"/>
            <a:chOff x="4373280" y="4044240"/>
            <a:chExt cx="3520800" cy="955440"/>
          </a:xfrm>
        </p:grpSpPr>
        <p:pic>
          <p:nvPicPr>
            <p:cNvPr id="263" name="Picture 15" descr=""/>
            <p:cNvPicPr/>
            <p:nvPr/>
          </p:nvPicPr>
          <p:blipFill>
            <a:blip r:embed="rId10"/>
            <a:stretch/>
          </p:blipFill>
          <p:spPr>
            <a:xfrm>
              <a:off x="4373280" y="4044240"/>
              <a:ext cx="2719800" cy="955440"/>
            </a:xfrm>
            <a:prstGeom prst="rect">
              <a:avLst/>
            </a:prstGeom>
            <a:ln w="0">
              <a:noFill/>
            </a:ln>
          </p:spPr>
        </p:pic>
        <p:pic>
          <p:nvPicPr>
            <p:cNvPr id="264" name="Picture 16" descr="A red apple with a stem&#10;&#10;Description automatically generated with medium confidence"/>
            <p:cNvPicPr/>
            <p:nvPr/>
          </p:nvPicPr>
          <p:blipFill>
            <a:blip r:embed="rId11"/>
            <a:stretch/>
          </p:blipFill>
          <p:spPr>
            <a:xfrm flipH="1">
              <a:off x="5247360" y="4163040"/>
              <a:ext cx="624960" cy="624960"/>
            </a:xfrm>
            <a:prstGeom prst="rect">
              <a:avLst/>
            </a:prstGeom>
            <a:ln w="0">
              <a:solidFill>
                <a:srgbClr val="000000"/>
              </a:solidFill>
            </a:ln>
          </p:spPr>
        </p:pic>
        <p:pic>
          <p:nvPicPr>
            <p:cNvPr id="265" name="Picture 4" descr="پخش انواع سیب سرخ مرغوب - الوند"/>
            <p:cNvPicPr/>
            <p:nvPr/>
          </p:nvPicPr>
          <p:blipFill>
            <a:blip r:embed="rId12"/>
            <a:stretch/>
          </p:blipFill>
          <p:spPr>
            <a:xfrm>
              <a:off x="6166440" y="4226760"/>
              <a:ext cx="659880" cy="494640"/>
            </a:xfrm>
            <a:prstGeom prst="rect">
              <a:avLst/>
            </a:prstGeom>
            <a:ln w="3175">
              <a:solidFill>
                <a:srgbClr val="000000"/>
              </a:solidFill>
              <a:round/>
            </a:ln>
          </p:spPr>
        </p:pic>
        <p:sp>
          <p:nvSpPr>
            <p:cNvPr id="266" name="TextBox 24"/>
            <p:cNvSpPr/>
            <p:nvPr/>
          </p:nvSpPr>
          <p:spPr>
            <a:xfrm>
              <a:off x="7079760" y="428616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٪۹۵ </a:t>
              </a:r>
              <a:r>
                <a:rPr b="0" lang="en-US" sz="1800" spc="-1" strike="noStrike">
                  <a:solidFill>
                    <a:srgbClr val="000000"/>
                  </a:solidFill>
                  <a:latin typeface="IRANSans"/>
                </a:rPr>
                <a:t>=</a:t>
              </a:r>
              <a:endParaRPr b="0" lang="en-US" sz="1800" spc="-1" strike="noStrike">
                <a:solidFill>
                  <a:srgbClr val="000000"/>
                </a:solidFill>
                <a:latin typeface="Arial"/>
              </a:endParaRPr>
            </a:p>
          </p:txBody>
        </p:sp>
      </p:grpSp>
      <p:sp>
        <p:nvSpPr>
          <p:cNvPr id="267" name="TextBox 25"/>
          <p:cNvSpPr/>
          <p:nvPr/>
        </p:nvSpPr>
        <p:spPr>
          <a:xfrm>
            <a:off x="7093440" y="5418720"/>
            <a:ext cx="8143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٪۱۲ </a:t>
            </a:r>
            <a:r>
              <a:rPr b="0" lang="en-US" sz="1800" spc="-1" strike="noStrike">
                <a:solidFill>
                  <a:srgbClr val="000000"/>
                </a:solidFill>
                <a:latin typeface="IRANSans"/>
              </a:rPr>
              <a:t>=</a:t>
            </a:r>
            <a:endParaRPr b="0" lang="en-US" sz="1800" spc="-1" strike="noStrike">
              <a:solidFill>
                <a:srgbClr val="000000"/>
              </a:solidFill>
              <a:latin typeface="Arial"/>
            </a:endParaRPr>
          </a:p>
        </p:txBody>
      </p:sp>
      <p:sp>
        <p:nvSpPr>
          <p:cNvPr id="268" name="Left Brace 29"/>
          <p:cNvSpPr/>
          <p:nvPr/>
        </p:nvSpPr>
        <p:spPr>
          <a:xfrm flipH="1">
            <a:off x="7694640" y="3876840"/>
            <a:ext cx="1018440" cy="2324880"/>
          </a:xfrm>
          <a:prstGeom prst="leftBrace">
            <a:avLst>
              <a:gd name="adj1" fmla="val 74228"/>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vert="vert" rot="5400000">
            <a:noAutofit/>
          </a:bodyPr>
          <a:p>
            <a:pPr algn="ctr">
              <a:lnSpc>
                <a:spcPct val="100000"/>
              </a:lnSpc>
            </a:pPr>
            <a:endParaRPr b="1" lang="da-DK" sz="2000" spc="-1" strike="noStrike">
              <a:solidFill>
                <a:srgbClr val="000000"/>
              </a:solidFill>
              <a:latin typeface="IRANSans"/>
              <a:ea typeface="EB Garamond"/>
            </a:endParaRPr>
          </a:p>
        </p:txBody>
      </p:sp>
      <p:grpSp>
        <p:nvGrpSpPr>
          <p:cNvPr id="269" name="Group 33"/>
          <p:cNvGrpSpPr/>
          <p:nvPr/>
        </p:nvGrpSpPr>
        <p:grpSpPr>
          <a:xfrm>
            <a:off x="8808840" y="4654800"/>
            <a:ext cx="3620160" cy="638280"/>
            <a:chOff x="8808840" y="4654800"/>
            <a:chExt cx="3620160" cy="638280"/>
          </a:xfrm>
        </p:grpSpPr>
        <p:sp>
          <p:nvSpPr>
            <p:cNvPr id="270" name="TextBox 31"/>
            <p:cNvSpPr/>
            <p:nvPr/>
          </p:nvSpPr>
          <p:spPr>
            <a:xfrm>
              <a:off x="8808840" y="4654800"/>
              <a:ext cx="3620160" cy="63828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lang="fa-IR" sz="3600" spc="-1" strike="noStrike">
                  <a:solidFill>
                    <a:srgbClr val="000000"/>
                  </a:solidFill>
                  <a:latin typeface="IRANSans"/>
                  <a:cs typeface="IRANSans"/>
                </a:rPr>
                <a:t>٪۷۸</a:t>
              </a:r>
              <a:r>
                <a:rPr b="0" lang="en-US" sz="3600" spc="-1" strike="noStrike">
                  <a:solidFill>
                    <a:srgbClr val="000000"/>
                  </a:solidFill>
                  <a:latin typeface="IRANSans"/>
                </a:rPr>
                <a:t> </a:t>
              </a:r>
              <a:endParaRPr b="0" lang="en-US" sz="3600" spc="-1" strike="noStrike">
                <a:solidFill>
                  <a:srgbClr val="000000"/>
                </a:solidFill>
                <a:latin typeface="Arial"/>
              </a:endParaRPr>
            </a:p>
          </p:txBody>
        </p:sp>
        <p:pic>
          <p:nvPicPr>
            <p:cNvPr id="271" name="Picture 32" descr="A red apple with a stem&#10;&#10;Description automatically generated with medium confidence"/>
            <p:cNvPicPr/>
            <p:nvPr/>
          </p:nvPicPr>
          <p:blipFill>
            <a:blip r:embed="rId13"/>
            <a:stretch/>
          </p:blipFill>
          <p:spPr>
            <a:xfrm flipH="1">
              <a:off x="9548280" y="4760640"/>
              <a:ext cx="388800" cy="388800"/>
            </a:xfrm>
            <a:prstGeom prst="rect">
              <a:avLst/>
            </a:prstGeom>
            <a:ln w="0">
              <a:solidFill>
                <a:srgbClr val="000000"/>
              </a:solidFill>
            </a:ln>
          </p:spPr>
        </p:pic>
      </p:grpSp>
      <p:cxnSp>
        <p:nvCxnSpPr>
          <p:cNvPr id="272" name="Straight Connector 6"/>
          <p:cNvCxnSpPr/>
          <p:nvPr/>
        </p:nvCxnSpPr>
        <p:spPr>
          <a:xfrm flipH="1">
            <a:off x="4215600" y="5150520"/>
            <a:ext cx="3779640" cy="1051920"/>
          </a:xfrm>
          <a:prstGeom prst="straightConnector1">
            <a:avLst/>
          </a:prstGeom>
          <a:ln w="76200">
            <a:solidFill>
              <a:srgbClr val="c00000"/>
            </a:solidFill>
          </a:ln>
        </p:spPr>
      </p:cxnSp>
      <p:cxnSp>
        <p:nvCxnSpPr>
          <p:cNvPr id="273" name="Straight Connector 9"/>
          <p:cNvCxnSpPr/>
          <p:nvPr/>
        </p:nvCxnSpPr>
        <p:spPr>
          <a:xfrm>
            <a:off x="4262760" y="5117040"/>
            <a:ext cx="3779640" cy="1051920"/>
          </a:xfrm>
          <a:prstGeom prst="straightConnector1">
            <a:avLst/>
          </a:prstGeom>
          <a:ln w="76200">
            <a:solidFill>
              <a:srgbClr val="c00000"/>
            </a:solidFill>
          </a:ln>
        </p:spPr>
      </p:cxn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275"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چقدر نمونه‌ی یادگیری  در تصمیم گیری برای نمونه  اثر گذار است؟</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جدید: تصمیم متشکل از ترکیبی از پاسخ‌ها بر اساس نمونه‌های </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به ازای هر نمونه یادگیری یک تصمیم برای نمونه‌ی  گرفته شود: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جواب‌ها میانگین گرفته بشوند: </a:t>
            </a:r>
            <a:endParaRPr b="0" lang="da-DK" sz="2400" spc="-1" strike="noStrike">
              <a:solidFill>
                <a:srgbClr val="000000"/>
              </a:solidFill>
              <a:latin typeface="Calibri"/>
            </a:endParaRPr>
          </a:p>
        </p:txBody>
      </p:sp>
      <p:grpSp>
        <p:nvGrpSpPr>
          <p:cNvPr id="276" name="Group 33"/>
          <p:cNvGrpSpPr/>
          <p:nvPr/>
        </p:nvGrpSpPr>
        <p:grpSpPr>
          <a:xfrm>
            <a:off x="7205760" y="4472640"/>
            <a:ext cx="4048920" cy="638280"/>
            <a:chOff x="7205760" y="4472640"/>
            <a:chExt cx="4048920" cy="638280"/>
          </a:xfrm>
        </p:grpSpPr>
        <p:sp>
          <p:nvSpPr>
            <p:cNvPr id="277" name="TextBox 31"/>
            <p:cNvSpPr/>
            <p:nvPr/>
          </p:nvSpPr>
          <p:spPr>
            <a:xfrm>
              <a:off x="7205760" y="4472640"/>
              <a:ext cx="4048920" cy="63828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i="1" lang="fa-IR" sz="3600" spc="-1" strike="noStrike">
                  <a:solidFill>
                    <a:srgbClr val="000000"/>
                  </a:solidFill>
                  <a:latin typeface="IRANSans"/>
                  <a:cs typeface="IRANSans"/>
                </a:rPr>
                <a:t>٪۱۰۰</a:t>
              </a:r>
              <a:r>
                <a:rPr b="0" i="1" lang="en-US" sz="3600" spc="-1" strike="noStrike">
                  <a:solidFill>
                    <a:srgbClr val="000000"/>
                  </a:solidFill>
                  <a:latin typeface="Calibri"/>
                </a:rPr>
                <a:t> </a:t>
              </a:r>
              <a:r>
                <a:rPr b="0" lang="en-US" sz="3600" spc="-1" strike="noStrike">
                  <a:solidFill>
                    <a:srgbClr val="000000"/>
                  </a:solidFill>
                  <a:latin typeface="IRANSans"/>
                </a:rPr>
                <a:t> </a:t>
              </a:r>
              <a:endParaRPr b="0" lang="en-US" sz="3600" spc="-1" strike="noStrike">
                <a:solidFill>
                  <a:srgbClr val="000000"/>
                </a:solidFill>
                <a:latin typeface="Arial"/>
              </a:endParaRPr>
            </a:p>
          </p:txBody>
        </p:sp>
        <p:pic>
          <p:nvPicPr>
            <p:cNvPr id="278" name="Picture 32" descr="A red apple with a stem&#10;&#10;Description automatically generated with medium confidence"/>
            <p:cNvPicPr/>
            <p:nvPr/>
          </p:nvPicPr>
          <p:blipFill>
            <a:blip r:embed="rId1"/>
            <a:stretch/>
          </p:blipFill>
          <p:spPr>
            <a:xfrm flipH="1">
              <a:off x="8490240" y="4590000"/>
              <a:ext cx="434880" cy="388800"/>
            </a:xfrm>
            <a:prstGeom prst="rect">
              <a:avLst/>
            </a:prstGeom>
            <a:ln w="0">
              <a:solidFill>
                <a:srgbClr val="000000"/>
              </a:solidFill>
            </a:ln>
          </p:spPr>
        </p:pic>
      </p:grpSp>
      <p:sp>
        <p:nvSpPr>
          <p:cNvPr id="279" name="TextBox 70"/>
          <p:cNvSpPr/>
          <p:nvPr/>
        </p:nvSpPr>
        <p:spPr>
          <a:xfrm>
            <a:off x="3508920" y="4218120"/>
            <a:ext cx="1423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IRANSans"/>
              </a:rPr>
              <a:t> </a:t>
            </a:r>
            <a:r>
              <a:rPr b="0" lang="en-US" sz="1800" spc="-1" strike="noStrike">
                <a:solidFill>
                  <a:srgbClr val="000000"/>
                </a:solidFill>
                <a:latin typeface="IRANSans"/>
              </a:rPr>
              <a:t>=</a:t>
            </a:r>
            <a:r>
              <a:rPr b="0" lang="en-US" sz="1800" spc="-1" strike="noStrike">
                <a:solidFill>
                  <a:srgbClr val="000000"/>
                </a:solidFill>
                <a:latin typeface="IRANSans"/>
              </a:rPr>
              <a:t>NA</a:t>
            </a:r>
            <a:endParaRPr b="0" lang="en-US" sz="1800" spc="-1" strike="noStrike">
              <a:solidFill>
                <a:srgbClr val="000000"/>
              </a:solidFill>
              <a:latin typeface="Arial"/>
            </a:endParaRPr>
          </a:p>
        </p:txBody>
      </p:sp>
      <p:pic>
        <p:nvPicPr>
          <p:cNvPr id="280" name="Picture 71" descr="A red apple with a stem&#10;&#10;Description automatically generated with medium confidence"/>
          <p:cNvPicPr/>
          <p:nvPr/>
        </p:nvPicPr>
        <p:blipFill>
          <a:blip r:embed="rId2"/>
          <a:stretch/>
        </p:blipFill>
        <p:spPr>
          <a:xfrm flipH="1">
            <a:off x="1979280" y="4628160"/>
            <a:ext cx="624960" cy="624960"/>
          </a:xfrm>
          <a:prstGeom prst="rect">
            <a:avLst/>
          </a:prstGeom>
          <a:ln w="0">
            <a:solidFill>
              <a:srgbClr val="000000"/>
            </a:solidFill>
          </a:ln>
        </p:spPr>
      </p:pic>
      <p:pic>
        <p:nvPicPr>
          <p:cNvPr id="281" name="Picture 6" descr="زیباترین شعر و متن فارسی در مورد سیب سرخ"/>
          <p:cNvPicPr/>
          <p:nvPr/>
        </p:nvPicPr>
        <p:blipFill>
          <a:blip r:embed="rId3"/>
          <a:stretch/>
        </p:blipFill>
        <p:spPr>
          <a:xfrm>
            <a:off x="476640" y="4030200"/>
            <a:ext cx="486720" cy="715320"/>
          </a:xfrm>
          <a:prstGeom prst="rect">
            <a:avLst/>
          </a:prstGeom>
          <a:ln w="3175">
            <a:solidFill>
              <a:srgbClr val="000000"/>
            </a:solidFill>
            <a:round/>
          </a:ln>
        </p:spPr>
      </p:pic>
      <mc:AlternateContent>
        <mc:Choice xmlns:a14="http://schemas.microsoft.com/office/drawing/2010/main" Requires="a14">
          <p:sp>
            <p:nvSpPr>
              <p:cNvPr id="282" name="TextBox 73"/>
              <p:cNvSpPr txBox="1"/>
              <p:nvPr/>
            </p:nvSpPr>
            <p:spPr>
              <a:xfrm>
                <a:off x="976680" y="4190760"/>
                <a:ext cx="1246320" cy="369000"/>
              </a:xfrm>
              <a:prstGeom prst="rect">
                <a:avLst/>
              </a:prstGeom>
            </p:spPr>
            <p:txBody>
              <a:bodyPr/>
              <a:p>
                <a14:m>
                  <m:oMath xmlns:m="http://schemas.openxmlformats.org/officeDocument/2006/math">
                    <m:r>
                      <m:t xml:space="preserve">𝑔</m:t>
                    </m:r>
                    <m:r>
                      <m:t xml:space="preserve">=</m:t>
                    </m:r>
                    <m:r>
                      <m:t xml:space="preserve">۱</m:t>
                    </m:r>
                  </m:oMath>
                </a14:m>
              </a:p>
            </p:txBody>
          </p:sp>
        </mc:Choice>
        <mc:Fallback/>
      </mc:AlternateContent>
      <p:pic>
        <p:nvPicPr>
          <p:cNvPr id="283" name="Picture 74" descr="An orange with a green leaf&#10;&#10;Description automatically generated with medium confidence"/>
          <p:cNvPicPr/>
          <p:nvPr/>
        </p:nvPicPr>
        <p:blipFill>
          <a:blip r:embed="rId4"/>
          <a:srcRect l="41801" t="16097" r="2457" b="14778"/>
          <a:stretch/>
        </p:blipFill>
        <p:spPr>
          <a:xfrm>
            <a:off x="3061080" y="5783040"/>
            <a:ext cx="624960" cy="516240"/>
          </a:xfrm>
          <a:prstGeom prst="rect">
            <a:avLst/>
          </a:prstGeom>
          <a:ln w="0">
            <a:solidFill>
              <a:srgbClr val="000000"/>
            </a:solidFill>
          </a:ln>
        </p:spPr>
      </p:pic>
      <p:sp>
        <p:nvSpPr>
          <p:cNvPr id="284" name="TextBox 75"/>
          <p:cNvSpPr/>
          <p:nvPr/>
        </p:nvSpPr>
        <p:spPr>
          <a:xfrm>
            <a:off x="3018240" y="5330160"/>
            <a:ext cx="1709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IRANSans"/>
              </a:rPr>
              <a:t> </a:t>
            </a:r>
            <a:r>
              <a:rPr b="0" lang="en-US" sz="1800" spc="-1" strike="noStrike">
                <a:solidFill>
                  <a:srgbClr val="000000"/>
                </a:solidFill>
                <a:latin typeface="IRANSans"/>
              </a:rPr>
              <a:t>=</a:t>
            </a:r>
            <a:r>
              <a:rPr b="0" lang="en-US" sz="1800" spc="-1" strike="noStrike">
                <a:solidFill>
                  <a:srgbClr val="000000"/>
                </a:solidFill>
                <a:latin typeface="IRANSans"/>
              </a:rPr>
              <a:t>NA</a:t>
            </a:r>
            <a:endParaRPr b="0" lang="en-US" sz="1800" spc="-1" strike="noStrike">
              <a:solidFill>
                <a:srgbClr val="000000"/>
              </a:solidFill>
              <a:latin typeface="Arial"/>
            </a:endParaRPr>
          </a:p>
        </p:txBody>
      </p:sp>
      <p:pic>
        <p:nvPicPr>
          <p:cNvPr id="285" name="Picture 4" descr="پخش انواع سیب سرخ مرغوب - الوند"/>
          <p:cNvPicPr/>
          <p:nvPr/>
        </p:nvPicPr>
        <p:blipFill>
          <a:blip r:embed="rId5"/>
          <a:stretch/>
        </p:blipFill>
        <p:spPr>
          <a:xfrm>
            <a:off x="606960" y="5661720"/>
            <a:ext cx="659880" cy="494640"/>
          </a:xfrm>
          <a:prstGeom prst="rect">
            <a:avLst/>
          </a:prstGeom>
          <a:ln w="3175">
            <a:solidFill>
              <a:srgbClr val="000000"/>
            </a:solidFill>
            <a:round/>
          </a:ln>
        </p:spPr>
      </p:pic>
      <p:pic>
        <p:nvPicPr>
          <p:cNvPr id="286" name="Picture 12" descr="طرز تهیه سیب زمینی سرخ شده ترد به روشی جالب و کاربردی که حتماً آن را می ..."/>
          <p:cNvPicPr/>
          <p:nvPr/>
        </p:nvPicPr>
        <p:blipFill>
          <a:blip r:embed="rId6"/>
          <a:stretch/>
        </p:blipFill>
        <p:spPr>
          <a:xfrm>
            <a:off x="4768560" y="4147920"/>
            <a:ext cx="684000" cy="455040"/>
          </a:xfrm>
          <a:prstGeom prst="rect">
            <a:avLst/>
          </a:prstGeom>
          <a:ln w="0">
            <a:noFill/>
          </a:ln>
        </p:spPr>
      </p:pic>
      <mc:AlternateContent>
        <mc:Choice xmlns:a14="http://schemas.microsoft.com/office/drawing/2010/main" Requires="a14">
          <p:sp>
            <p:nvSpPr>
              <p:cNvPr id="287" name="TextBox 78"/>
              <p:cNvSpPr txBox="1"/>
              <p:nvPr/>
            </p:nvSpPr>
            <p:spPr>
              <a:xfrm>
                <a:off x="976680" y="5145480"/>
                <a:ext cx="775440" cy="369000"/>
              </a:xfrm>
              <a:prstGeom prst="rect">
                <a:avLst/>
              </a:prstGeom>
            </p:spPr>
            <p:txBody>
              <a:bodyPr/>
              <a:p>
                <a14:m>
                  <m:oMath xmlns:m="http://schemas.openxmlformats.org/officeDocument/2006/math">
                    <m:r>
                      <m:t xml:space="preserve">𝑔</m:t>
                    </m:r>
                    <m:r>
                      <m:t xml:space="preserve">=</m:t>
                    </m:r>
                    <m:r>
                      <m:t xml:space="preserve">۱</m:t>
                    </m:r>
                  </m:oMath>
                </a14:m>
              </a:p>
            </p:txBody>
          </p:sp>
        </mc:Choice>
        <mc:Fallback/>
      </mc:AlternateContent>
      <p:cxnSp>
        <p:nvCxnSpPr>
          <p:cNvPr id="288" name="Straight Connector 79"/>
          <p:cNvCxnSpPr>
            <a:stCxn id="280" idx="3"/>
            <a:endCxn id="281" idx="3"/>
          </p:cNvCxnSpPr>
          <p:nvPr/>
        </p:nvCxnSpPr>
        <p:spPr>
          <a:xfrm flipH="1" flipV="1">
            <a:off x="963360" y="4387680"/>
            <a:ext cx="1641240" cy="553320"/>
          </a:xfrm>
          <a:prstGeom prst="straightConnector1">
            <a:avLst/>
          </a:prstGeom>
          <a:ln>
            <a:solidFill>
              <a:srgbClr val="4472c4"/>
            </a:solidFill>
          </a:ln>
        </p:spPr>
      </p:cxnSp>
      <p:cxnSp>
        <p:nvCxnSpPr>
          <p:cNvPr id="289" name="Straight Connector 80"/>
          <p:cNvCxnSpPr>
            <a:stCxn id="280" idx="2"/>
            <a:endCxn id="285" idx="0"/>
          </p:cNvCxnSpPr>
          <p:nvPr/>
        </p:nvCxnSpPr>
        <p:spPr>
          <a:xfrm flipH="1">
            <a:off x="936720" y="5253120"/>
            <a:ext cx="1355400" cy="408960"/>
          </a:xfrm>
          <a:prstGeom prst="straightConnector1">
            <a:avLst/>
          </a:prstGeom>
          <a:ln>
            <a:solidFill>
              <a:srgbClr val="4472c4"/>
            </a:solidFill>
          </a:ln>
        </p:spPr>
      </p:cxnSp>
      <p:cxnSp>
        <p:nvCxnSpPr>
          <p:cNvPr id="290" name="Straight Connector 81"/>
          <p:cNvCxnSpPr>
            <a:stCxn id="280" idx="2"/>
            <a:endCxn id="283" idx="0"/>
          </p:cNvCxnSpPr>
          <p:nvPr/>
        </p:nvCxnSpPr>
        <p:spPr>
          <a:xfrm>
            <a:off x="2291760" y="5253120"/>
            <a:ext cx="1082160" cy="530280"/>
          </a:xfrm>
          <a:prstGeom prst="straightConnector1">
            <a:avLst/>
          </a:prstGeom>
          <a:ln>
            <a:solidFill>
              <a:srgbClr val="4472c4"/>
            </a:solidFill>
          </a:ln>
        </p:spPr>
      </p:cxnSp>
      <p:cxnSp>
        <p:nvCxnSpPr>
          <p:cNvPr id="291" name="Straight Connector 82"/>
          <p:cNvCxnSpPr>
            <a:stCxn id="280" idx="1"/>
            <a:endCxn id="286" idx="1"/>
          </p:cNvCxnSpPr>
          <p:nvPr/>
        </p:nvCxnSpPr>
        <p:spPr>
          <a:xfrm flipV="1">
            <a:off x="1979280" y="4375440"/>
            <a:ext cx="2789640" cy="565560"/>
          </a:xfrm>
          <a:prstGeom prst="straightConnector1">
            <a:avLst/>
          </a:prstGeom>
          <a:ln>
            <a:solidFill>
              <a:srgbClr val="4472c4"/>
            </a:solidFill>
          </a:ln>
        </p:spPr>
      </p:cxnSp>
      <p:sp>
        <p:nvSpPr>
          <p:cNvPr id="292" name="Rectangle 83"/>
          <p:cNvSpPr/>
          <p:nvPr/>
        </p:nvSpPr>
        <p:spPr>
          <a:xfrm>
            <a:off x="208800" y="3945960"/>
            <a:ext cx="5396760" cy="2546640"/>
          </a:xfrm>
          <a:prstGeom prst="rect">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294"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چقدر نمونه‌ی یادگیری  در تصمیم گیری برای نمونه  اثر گذار است؟</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جدید: تصمیم متشکل از ترکیبی از پاسخ‌ها بر اساس نمونه‌های </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به ازای هر نمونه یادگیری یک تصمیم برای نمونه‌ی  گرفته شود: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جواب‌ها میانگین گرفته بشوند: </a:t>
            </a:r>
            <a:endParaRPr b="0" lang="da-DK" sz="2400" spc="-1" strike="noStrike">
              <a:solidFill>
                <a:srgbClr val="000000"/>
              </a:solidFill>
              <a:latin typeface="Calibri"/>
            </a:endParaRPr>
          </a:p>
        </p:txBody>
      </p:sp>
      <p:sp>
        <p:nvSpPr>
          <p:cNvPr id="295" name="TextBox 25"/>
          <p:cNvSpPr/>
          <p:nvPr/>
        </p:nvSpPr>
        <p:spPr>
          <a:xfrm>
            <a:off x="3508920" y="4218120"/>
            <a:ext cx="14234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000000"/>
                </a:solidFill>
                <a:latin typeface="IRANSans"/>
              </a:rPr>
              <a:t> </a:t>
            </a:r>
            <a:r>
              <a:rPr b="0" lang="en-US" sz="1800" spc="-1" strike="noStrike">
                <a:solidFill>
                  <a:srgbClr val="000000"/>
                </a:solidFill>
                <a:latin typeface="IRANSans"/>
              </a:rPr>
              <a:t>=</a:t>
            </a:r>
            <a:r>
              <a:rPr b="0" lang="en-US" sz="1800" spc="-1" strike="noStrike">
                <a:solidFill>
                  <a:srgbClr val="000000"/>
                </a:solidFill>
                <a:latin typeface="IRANSans"/>
              </a:rPr>
              <a:t>NA</a:t>
            </a:r>
            <a:endParaRPr b="0" lang="en-US" sz="1800" spc="-1" strike="noStrike">
              <a:solidFill>
                <a:srgbClr val="000000"/>
              </a:solidFill>
              <a:latin typeface="Arial"/>
            </a:endParaRPr>
          </a:p>
        </p:txBody>
      </p:sp>
      <p:pic>
        <p:nvPicPr>
          <p:cNvPr id="296" name="Picture 3" descr="A red apple with a stem&#10;&#10;Description automatically generated with medium confidence"/>
          <p:cNvPicPr/>
          <p:nvPr/>
        </p:nvPicPr>
        <p:blipFill>
          <a:blip r:embed="rId1"/>
          <a:stretch/>
        </p:blipFill>
        <p:spPr>
          <a:xfrm flipH="1">
            <a:off x="1979280" y="4628160"/>
            <a:ext cx="624960" cy="624960"/>
          </a:xfrm>
          <a:prstGeom prst="rect">
            <a:avLst/>
          </a:prstGeom>
          <a:ln w="0">
            <a:solidFill>
              <a:srgbClr val="000000"/>
            </a:solidFill>
          </a:ln>
        </p:spPr>
      </p:pic>
      <p:pic>
        <p:nvPicPr>
          <p:cNvPr id="297" name="Picture 6" descr="زیباترین شعر و متن فارسی در مورد سیب سرخ"/>
          <p:cNvPicPr/>
          <p:nvPr/>
        </p:nvPicPr>
        <p:blipFill>
          <a:blip r:embed="rId2"/>
          <a:stretch/>
        </p:blipFill>
        <p:spPr>
          <a:xfrm>
            <a:off x="476640" y="4030200"/>
            <a:ext cx="486720" cy="715320"/>
          </a:xfrm>
          <a:prstGeom prst="rect">
            <a:avLst/>
          </a:prstGeom>
          <a:ln w="3175">
            <a:solidFill>
              <a:srgbClr val="000000"/>
            </a:solidFill>
            <a:round/>
          </a:ln>
        </p:spPr>
      </p:pic>
      <mc:AlternateContent>
        <mc:Choice xmlns:a14="http://schemas.microsoft.com/office/drawing/2010/main" Requires="a14">
          <p:sp>
            <p:nvSpPr>
              <p:cNvPr id="298" name="TextBox 11"/>
              <p:cNvSpPr txBox="1"/>
              <p:nvPr/>
            </p:nvSpPr>
            <p:spPr>
              <a:xfrm>
                <a:off x="976680" y="4190760"/>
                <a:ext cx="1246320" cy="369000"/>
              </a:xfrm>
              <a:prstGeom prst="rect">
                <a:avLst/>
              </a:prstGeom>
            </p:spPr>
            <p:txBody>
              <a:bodyPr/>
              <a:p>
                <a14:m>
                  <m:oMath xmlns:m="http://schemas.openxmlformats.org/officeDocument/2006/math">
                    <m:r>
                      <m:t xml:space="preserve">𝑔</m:t>
                    </m:r>
                    <m:r>
                      <m:t xml:space="preserve">=</m:t>
                    </m:r>
                    <m:r>
                      <m:t xml:space="preserve">۱</m:t>
                    </m:r>
                  </m:oMath>
                </a14:m>
              </a:p>
            </p:txBody>
          </p:sp>
        </mc:Choice>
        <mc:Fallback/>
      </mc:AlternateContent>
      <p:pic>
        <p:nvPicPr>
          <p:cNvPr id="299" name="Picture 14" descr="An orange with a green leaf&#10;&#10;Description automatically generated with medium confidence"/>
          <p:cNvPicPr/>
          <p:nvPr/>
        </p:nvPicPr>
        <p:blipFill>
          <a:blip r:embed="rId3"/>
          <a:srcRect l="41801" t="16097" r="2457" b="14778"/>
          <a:stretch/>
        </p:blipFill>
        <p:spPr>
          <a:xfrm>
            <a:off x="3061080" y="5783040"/>
            <a:ext cx="624960" cy="516240"/>
          </a:xfrm>
          <a:prstGeom prst="rect">
            <a:avLst/>
          </a:prstGeom>
          <a:ln w="0">
            <a:solidFill>
              <a:srgbClr val="000000"/>
            </a:solidFill>
          </a:ln>
        </p:spPr>
      </p:pic>
      <p:sp>
        <p:nvSpPr>
          <p:cNvPr id="300" name="TextBox 21"/>
          <p:cNvSpPr/>
          <p:nvPr/>
        </p:nvSpPr>
        <p:spPr>
          <a:xfrm>
            <a:off x="3018240" y="5330160"/>
            <a:ext cx="170928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۰ </a:t>
            </a:r>
            <a:r>
              <a:rPr b="0" lang="en-US" sz="1800" spc="-1" strike="noStrike">
                <a:solidFill>
                  <a:srgbClr val="000000"/>
                </a:solidFill>
                <a:latin typeface="IRANSans"/>
              </a:rPr>
              <a:t>=</a:t>
            </a:r>
            <a:endParaRPr b="0" lang="en-US" sz="1800" spc="-1" strike="noStrike">
              <a:solidFill>
                <a:srgbClr val="000000"/>
              </a:solidFill>
              <a:latin typeface="Arial"/>
            </a:endParaRPr>
          </a:p>
        </p:txBody>
      </p:sp>
      <p:pic>
        <p:nvPicPr>
          <p:cNvPr id="301" name="Picture 4" descr="پخش انواع سیب سرخ مرغوب - الوند"/>
          <p:cNvPicPr/>
          <p:nvPr/>
        </p:nvPicPr>
        <p:blipFill>
          <a:blip r:embed="rId4"/>
          <a:stretch/>
        </p:blipFill>
        <p:spPr>
          <a:xfrm>
            <a:off x="606960" y="5661720"/>
            <a:ext cx="659880" cy="494640"/>
          </a:xfrm>
          <a:prstGeom prst="rect">
            <a:avLst/>
          </a:prstGeom>
          <a:ln w="3175">
            <a:solidFill>
              <a:srgbClr val="000000"/>
            </a:solidFill>
            <a:round/>
          </a:ln>
        </p:spPr>
      </p:pic>
      <p:pic>
        <p:nvPicPr>
          <p:cNvPr id="302" name="Picture 12" descr="طرز تهیه سیب زمینی سرخ شده ترد به روشی جالب و کاربردی که حتماً آن را می ..."/>
          <p:cNvPicPr/>
          <p:nvPr/>
        </p:nvPicPr>
        <p:blipFill>
          <a:blip r:embed="rId5"/>
          <a:stretch/>
        </p:blipFill>
        <p:spPr>
          <a:xfrm>
            <a:off x="4768560" y="4147920"/>
            <a:ext cx="684000" cy="455040"/>
          </a:xfrm>
          <a:prstGeom prst="rect">
            <a:avLst/>
          </a:prstGeom>
          <a:ln w="0">
            <a:noFill/>
          </a:ln>
        </p:spPr>
      </p:pic>
      <mc:AlternateContent>
        <mc:Choice xmlns:a14="http://schemas.microsoft.com/office/drawing/2010/main" Requires="a14">
          <p:sp>
            <p:nvSpPr>
              <p:cNvPr id="303" name="TextBox 35"/>
              <p:cNvSpPr txBox="1"/>
              <p:nvPr/>
            </p:nvSpPr>
            <p:spPr>
              <a:xfrm>
                <a:off x="976680" y="5145480"/>
                <a:ext cx="775440" cy="369000"/>
              </a:xfrm>
              <a:prstGeom prst="rect">
                <a:avLst/>
              </a:prstGeom>
            </p:spPr>
            <p:txBody>
              <a:bodyPr/>
              <a:p>
                <a14:m>
                  <m:oMath xmlns:m="http://schemas.openxmlformats.org/officeDocument/2006/math">
                    <m:r>
                      <m:t xml:space="preserve">𝑔</m:t>
                    </m:r>
                    <m:r>
                      <m:t xml:space="preserve">=</m:t>
                    </m:r>
                    <m:r>
                      <m:t xml:space="preserve">۱</m:t>
                    </m:r>
                  </m:oMath>
                </a14:m>
              </a:p>
            </p:txBody>
          </p:sp>
        </mc:Choice>
        <mc:Fallback/>
      </mc:AlternateContent>
      <p:cxnSp>
        <p:nvCxnSpPr>
          <p:cNvPr id="304" name="Straight Connector 37"/>
          <p:cNvCxnSpPr>
            <a:stCxn id="296" idx="3"/>
            <a:endCxn id="297" idx="3"/>
          </p:cNvCxnSpPr>
          <p:nvPr/>
        </p:nvCxnSpPr>
        <p:spPr>
          <a:xfrm flipH="1" flipV="1">
            <a:off x="963360" y="4387680"/>
            <a:ext cx="1641240" cy="553320"/>
          </a:xfrm>
          <a:prstGeom prst="straightConnector1">
            <a:avLst/>
          </a:prstGeom>
          <a:ln>
            <a:solidFill>
              <a:srgbClr val="4472c4"/>
            </a:solidFill>
          </a:ln>
        </p:spPr>
      </p:cxnSp>
      <p:cxnSp>
        <p:nvCxnSpPr>
          <p:cNvPr id="305" name="Straight Connector 39"/>
          <p:cNvCxnSpPr>
            <a:stCxn id="296" idx="2"/>
            <a:endCxn id="301" idx="0"/>
          </p:cNvCxnSpPr>
          <p:nvPr/>
        </p:nvCxnSpPr>
        <p:spPr>
          <a:xfrm flipH="1">
            <a:off x="936720" y="5253120"/>
            <a:ext cx="1355400" cy="408960"/>
          </a:xfrm>
          <a:prstGeom prst="straightConnector1">
            <a:avLst/>
          </a:prstGeom>
          <a:ln>
            <a:solidFill>
              <a:srgbClr val="4472c4"/>
            </a:solidFill>
          </a:ln>
        </p:spPr>
      </p:cxnSp>
      <p:cxnSp>
        <p:nvCxnSpPr>
          <p:cNvPr id="306" name="Straight Connector 42"/>
          <p:cNvCxnSpPr>
            <a:stCxn id="296" idx="2"/>
            <a:endCxn id="299" idx="0"/>
          </p:cNvCxnSpPr>
          <p:nvPr/>
        </p:nvCxnSpPr>
        <p:spPr>
          <a:xfrm>
            <a:off x="2291760" y="5253120"/>
            <a:ext cx="1082160" cy="530280"/>
          </a:xfrm>
          <a:prstGeom prst="straightConnector1">
            <a:avLst/>
          </a:prstGeom>
          <a:ln>
            <a:solidFill>
              <a:srgbClr val="4472c4"/>
            </a:solidFill>
          </a:ln>
        </p:spPr>
      </p:cxnSp>
      <p:cxnSp>
        <p:nvCxnSpPr>
          <p:cNvPr id="307" name="Straight Connector 45"/>
          <p:cNvCxnSpPr>
            <a:stCxn id="296" idx="1"/>
            <a:endCxn id="302" idx="1"/>
          </p:cNvCxnSpPr>
          <p:nvPr/>
        </p:nvCxnSpPr>
        <p:spPr>
          <a:xfrm flipV="1">
            <a:off x="1979280" y="4375440"/>
            <a:ext cx="2789640" cy="565560"/>
          </a:xfrm>
          <a:prstGeom prst="straightConnector1">
            <a:avLst/>
          </a:prstGeom>
          <a:ln>
            <a:solidFill>
              <a:srgbClr val="4472c4"/>
            </a:solidFill>
          </a:ln>
        </p:spPr>
      </p:cxnSp>
      <p:sp>
        <p:nvSpPr>
          <p:cNvPr id="308" name="Rectangle 48"/>
          <p:cNvSpPr/>
          <p:nvPr/>
        </p:nvSpPr>
        <p:spPr>
          <a:xfrm>
            <a:off x="208800" y="3945960"/>
            <a:ext cx="5396760" cy="2546640"/>
          </a:xfrm>
          <a:prstGeom prst="rect">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09" name="TextBox 4"/>
          <p:cNvSpPr/>
          <p:nvPr/>
        </p:nvSpPr>
        <p:spPr>
          <a:xfrm>
            <a:off x="7205760" y="4472640"/>
            <a:ext cx="4048920" cy="638280"/>
          </a:xfrm>
          <a:prstGeom prst="rect">
            <a:avLst/>
          </a:prstGeom>
          <a:noFill/>
          <a:ln w="0">
            <a:noFill/>
          </a:ln>
        </p:spPr>
        <p:style>
          <a:lnRef idx="0"/>
          <a:fillRef idx="0"/>
          <a:effectRef idx="0"/>
          <a:fontRef idx="minor"/>
        </p:style>
        <p:txBody>
          <a:bodyPr lIns="90000" rIns="90000" tIns="45000" bIns="45000" anchor="t">
            <a:spAutoFit/>
          </a:bodyPr>
          <a:p>
            <a:pPr rtl="1">
              <a:lnSpc>
                <a:spcPct val="100000"/>
              </a:lnSpc>
            </a:pPr>
            <a:r>
              <a:rPr b="0" i="1" lang="fa-IR" sz="3600" spc="-1" strike="noStrike">
                <a:solidFill>
                  <a:srgbClr val="000000"/>
                </a:solidFill>
                <a:latin typeface="IRANSans"/>
                <a:cs typeface="IRANSans"/>
              </a:rPr>
              <a:t>٪۷۵</a:t>
            </a:r>
            <a:r>
              <a:rPr b="0" i="1" lang="en-US" sz="3600" spc="-1" strike="noStrike">
                <a:solidFill>
                  <a:srgbClr val="000000"/>
                </a:solidFill>
                <a:latin typeface="Calibri"/>
              </a:rPr>
              <a:t> </a:t>
            </a:r>
            <a:r>
              <a:rPr b="0" lang="en-US" sz="3600" spc="-1" strike="noStrike">
                <a:solidFill>
                  <a:srgbClr val="000000"/>
                </a:solidFill>
                <a:latin typeface="IRANSans"/>
              </a:rPr>
              <a:t> </a:t>
            </a:r>
            <a:endParaRPr b="0" lang="en-US" sz="3600" spc="-1" strike="noStrike">
              <a:solidFill>
                <a:srgbClr val="000000"/>
              </a:solidFill>
              <a:latin typeface="Arial"/>
            </a:endParaRPr>
          </a:p>
        </p:txBody>
      </p:sp>
      <p:pic>
        <p:nvPicPr>
          <p:cNvPr id="310" name="Picture 5" descr="A red apple with a stem&#10;&#10;Description automatically generated with medium confidence"/>
          <p:cNvPicPr/>
          <p:nvPr/>
        </p:nvPicPr>
        <p:blipFill>
          <a:blip r:embed="rId6"/>
          <a:stretch/>
        </p:blipFill>
        <p:spPr>
          <a:xfrm flipH="1">
            <a:off x="8490240" y="4590000"/>
            <a:ext cx="434880" cy="38880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Box 23"/>
          <p:cNvSpPr/>
          <p:nvPr/>
        </p:nvSpPr>
        <p:spPr>
          <a:xfrm>
            <a:off x="4203360" y="4055040"/>
            <a:ext cx="1301400" cy="454680"/>
          </a:xfrm>
          <a:prstGeom prst="rect">
            <a:avLst/>
          </a:prstGeom>
          <a:solidFill>
            <a:schemeClr val="bg1"/>
          </a:solidFill>
          <a:ln w="0">
            <a:noFill/>
          </a:ln>
        </p:spPr>
        <p:style>
          <a:lnRef idx="0"/>
          <a:fillRef idx="0"/>
          <a:effectRef idx="0"/>
          <a:fontRef idx="minor"/>
        </p:style>
        <p:txBody>
          <a:bodyPr lIns="90000" rIns="90000" tIns="45000" bIns="45000" anchor="t">
            <a:spAutoFit/>
          </a:bodyPr>
          <a:p>
            <a:pPr algn="r" rtl="1">
              <a:lnSpc>
                <a:spcPct val="100000"/>
              </a:lnSpc>
            </a:pPr>
            <a:r>
              <a:rPr b="1" lang="fa-IR" sz="1200" spc="-1" strike="noStrike">
                <a:solidFill>
                  <a:srgbClr val="000000"/>
                </a:solidFill>
                <a:latin typeface="IRANSans"/>
                <a:cs typeface="IRANSans"/>
              </a:rPr>
              <a:t>فضای نهفته </a:t>
            </a:r>
            <a:r>
              <a:rPr b="1" lang="en-US" sz="1200" spc="-1" strike="noStrike">
                <a:solidFill>
                  <a:srgbClr val="000000"/>
                </a:solidFill>
                <a:latin typeface="IRANSans"/>
                <a:ea typeface="EB Garamond"/>
              </a:rPr>
              <a:t>(</a:t>
            </a:r>
            <a:r>
              <a:rPr b="1" lang="en-US" sz="1200" spc="-1" strike="noStrike">
                <a:solidFill>
                  <a:srgbClr val="000000"/>
                </a:solidFill>
                <a:latin typeface="IRANSans"/>
                <a:ea typeface="EB Garamond"/>
              </a:rPr>
              <a:t>embedding</a:t>
            </a:r>
            <a:r>
              <a:rPr b="1" lang="en-US" sz="1200" spc="-1" strike="noStrike">
                <a:solidFill>
                  <a:srgbClr val="000000"/>
                </a:solidFill>
                <a:latin typeface="IRANSans"/>
                <a:ea typeface="EB Garamond"/>
              </a:rPr>
              <a:t>)</a:t>
            </a:r>
            <a:endParaRPr b="0" lang="en-US" sz="1200" spc="-1" strike="noStrike">
              <a:solidFill>
                <a:srgbClr val="000000"/>
              </a:solidFill>
              <a:latin typeface="Arial"/>
            </a:endParaRPr>
          </a:p>
        </p:txBody>
      </p:sp>
      <p:sp>
        <p:nvSpPr>
          <p:cNvPr id="31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13" name="TextBox 5"/>
          <p:cNvSpPr/>
          <p:nvPr/>
        </p:nvSpPr>
        <p:spPr>
          <a:xfrm>
            <a:off x="15087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314" name="Trapezoid 8"/>
          <p:cNvSpPr/>
          <p:nvPr/>
        </p:nvSpPr>
        <p:spPr>
          <a:xfrm rot="5400000">
            <a:off x="4022640" y="1528200"/>
            <a:ext cx="1445040" cy="288720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cxnSp>
        <p:nvCxnSpPr>
          <p:cNvPr id="315" name="Straight Arrow Connector 12"/>
          <p:cNvCxnSpPr>
            <a:endCxn id="314" idx="2"/>
          </p:cNvCxnSpPr>
          <p:nvPr/>
        </p:nvCxnSpPr>
        <p:spPr>
          <a:xfrm>
            <a:off x="2689560" y="2972160"/>
            <a:ext cx="612360" cy="360"/>
          </a:xfrm>
          <a:prstGeom prst="straightConnector1">
            <a:avLst/>
          </a:prstGeom>
          <a:ln w="38100">
            <a:solidFill>
              <a:srgbClr val="000000"/>
            </a:solidFill>
            <a:tailEnd len="med" type="triangle" w="med"/>
          </a:ln>
        </p:spPr>
      </p:cxnSp>
      <p:pic>
        <p:nvPicPr>
          <p:cNvPr id="316" name="Picture 4" descr="A red apple with a stem&#10;&#10;Description automatically generated with medium confidence"/>
          <p:cNvPicPr/>
          <p:nvPr/>
        </p:nvPicPr>
        <p:blipFill>
          <a:blip r:embed="rId1"/>
          <a:stretch/>
        </p:blipFill>
        <p:spPr>
          <a:xfrm flipH="1">
            <a:off x="1269000" y="2356920"/>
            <a:ext cx="1311120" cy="1311120"/>
          </a:xfrm>
          <a:prstGeom prst="rect">
            <a:avLst/>
          </a:prstGeom>
          <a:ln w="0">
            <a:solidFill>
              <a:srgbClr val="000000"/>
            </a:solidFill>
          </a:ln>
        </p:spPr>
      </p:pic>
      <p:sp>
        <p:nvSpPr>
          <p:cNvPr id="317" name="Trapezoid 16"/>
          <p:cNvSpPr/>
          <p:nvPr/>
        </p:nvSpPr>
        <p:spPr>
          <a:xfrm rot="5400000">
            <a:off x="7981200" y="3462480"/>
            <a:ext cx="1445040" cy="1814400"/>
          </a:xfrm>
          <a:prstGeom prst="trapezoid">
            <a:avLst>
              <a:gd name="adj" fmla="val 38208"/>
            </a:avLst>
          </a:prstGeom>
          <a:solidFill>
            <a:schemeClr val="accent2"/>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rtl="1">
              <a:lnSpc>
                <a:spcPct val="100000"/>
              </a:lnSpc>
            </a:pPr>
            <a:r>
              <a:rPr b="0" lang="fa-IR" sz="2000" spc="-1" strike="noStrike">
                <a:solidFill>
                  <a:schemeClr val="lt1"/>
                </a:solidFill>
                <a:latin typeface="IRANSans"/>
                <a:cs typeface="IRANSans"/>
              </a:rPr>
              <a:t>شبکه‌ی عصبی  </a:t>
            </a:r>
            <a:endParaRPr b="0" lang="en-US" sz="2000" spc="-1" strike="noStrike">
              <a:solidFill>
                <a:srgbClr val="000000"/>
              </a:solidFill>
              <a:latin typeface="Arial"/>
            </a:endParaRPr>
          </a:p>
        </p:txBody>
      </p:sp>
      <p:sp>
        <p:nvSpPr>
          <p:cNvPr id="318" name="TextBox 32"/>
          <p:cNvSpPr/>
          <p:nvPr/>
        </p:nvSpPr>
        <p:spPr>
          <a:xfrm>
            <a:off x="10090800" y="3954600"/>
            <a:ext cx="1046880" cy="1063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٪۹۹</a:t>
            </a:r>
            <a:endParaRPr b="0" lang="en-US" sz="1600" spc="-1" strike="noStrike">
              <a:solidFill>
                <a:srgbClr val="000000"/>
              </a:solidFill>
              <a:latin typeface="Arial"/>
            </a:endParaRPr>
          </a:p>
        </p:txBody>
      </p:sp>
      <p:cxnSp>
        <p:nvCxnSpPr>
          <p:cNvPr id="319" name="Straight Arrow Connector 34"/>
          <p:cNvCxnSpPr>
            <a:stCxn id="317" idx="0"/>
            <a:endCxn id="318" idx="1"/>
          </p:cNvCxnSpPr>
          <p:nvPr/>
        </p:nvCxnSpPr>
        <p:spPr>
          <a:xfrm>
            <a:off x="9610920" y="4369680"/>
            <a:ext cx="480240" cy="116640"/>
          </a:xfrm>
          <a:prstGeom prst="straightConnector1">
            <a:avLst/>
          </a:prstGeom>
          <a:ln w="38100">
            <a:solidFill>
              <a:srgbClr val="000000"/>
            </a:solidFill>
            <a:tailEnd len="med" type="triangle" w="med"/>
          </a:ln>
        </p:spPr>
      </p:cxnSp>
      <p:cxnSp>
        <p:nvCxnSpPr>
          <p:cNvPr id="320" name="Connector: Elbow 40"/>
          <p:cNvCxnSpPr>
            <a:stCxn id="314" idx="0"/>
            <a:endCxn id="321" idx="0"/>
          </p:cNvCxnSpPr>
          <p:nvPr/>
        </p:nvCxnSpPr>
        <p:spPr>
          <a:xfrm>
            <a:off x="6188760" y="2972160"/>
            <a:ext cx="249120" cy="1004040"/>
          </a:xfrm>
          <a:prstGeom prst="bentConnector2">
            <a:avLst/>
          </a:prstGeom>
          <a:ln w="38100">
            <a:solidFill>
              <a:srgbClr val="000000"/>
            </a:solidFill>
            <a:tailEnd len="med" type="triangle" w="med"/>
          </a:ln>
        </p:spPr>
      </p:cxnSp>
      <p:sp>
        <p:nvSpPr>
          <p:cNvPr id="321" name="Rectangle 49"/>
          <p:cNvSpPr/>
          <p:nvPr/>
        </p:nvSpPr>
        <p:spPr>
          <a:xfrm>
            <a:off x="5478480" y="3975840"/>
            <a:ext cx="1918440" cy="788760"/>
          </a:xfrm>
          <a:prstGeom prst="rect">
            <a:avLst/>
          </a:prstGeom>
          <a:solidFill>
            <a:schemeClr val="accent2">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322" name="Picture 50" descr="A red apple with a stem&#10;&#10;Description automatically generated with medium confidence"/>
          <p:cNvPicPr/>
          <p:nvPr/>
        </p:nvPicPr>
        <p:blipFill>
          <a:blip r:embed="rId2"/>
          <a:stretch/>
        </p:blipFill>
        <p:spPr>
          <a:xfrm flipH="1">
            <a:off x="5546520" y="4183200"/>
            <a:ext cx="402480" cy="402480"/>
          </a:xfrm>
          <a:prstGeom prst="rect">
            <a:avLst/>
          </a:prstGeom>
          <a:ln w="0">
            <a:solidFill>
              <a:srgbClr val="000000"/>
            </a:solidFill>
          </a:ln>
        </p:spPr>
      </p:pic>
      <p:cxnSp>
        <p:nvCxnSpPr>
          <p:cNvPr id="323" name="Straight Arrow Connector 66"/>
          <p:cNvCxnSpPr>
            <a:stCxn id="321" idx="3"/>
            <a:endCxn id="317" idx="2"/>
          </p:cNvCxnSpPr>
          <p:nvPr/>
        </p:nvCxnSpPr>
        <p:spPr>
          <a:xfrm flipV="1">
            <a:off x="7396920" y="4369680"/>
            <a:ext cx="399960" cy="720"/>
          </a:xfrm>
          <a:prstGeom prst="straightConnector1">
            <a:avLst/>
          </a:prstGeom>
          <a:ln w="38100">
            <a:solidFill>
              <a:srgbClr val="000000"/>
            </a:solidFill>
            <a:tailEnd len="med" type="triangle" w="med"/>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Box 23"/>
          <p:cNvSpPr/>
          <p:nvPr/>
        </p:nvSpPr>
        <p:spPr>
          <a:xfrm>
            <a:off x="4203360" y="4055040"/>
            <a:ext cx="1301400" cy="637200"/>
          </a:xfrm>
          <a:prstGeom prst="rect">
            <a:avLst/>
          </a:prstGeom>
          <a:solidFill>
            <a:schemeClr val="bg1"/>
          </a:solidFill>
          <a:ln w="0">
            <a:noFill/>
          </a:ln>
        </p:spPr>
        <p:style>
          <a:lnRef idx="0"/>
          <a:fillRef idx="0"/>
          <a:effectRef idx="0"/>
          <a:fontRef idx="minor"/>
        </p:style>
        <p:txBody>
          <a:bodyPr lIns="90000" rIns="90000" tIns="45000" bIns="45000" anchor="t">
            <a:spAutoFit/>
          </a:bodyPr>
          <a:p>
            <a:pPr algn="r" rtl="1">
              <a:lnSpc>
                <a:spcPct val="100000"/>
              </a:lnSpc>
            </a:pPr>
            <a:r>
              <a:rPr b="1" lang="fa-IR" sz="1200" spc="-1" strike="noStrike">
                <a:solidFill>
                  <a:srgbClr val="000000"/>
                </a:solidFill>
                <a:latin typeface="IRANSans"/>
                <a:cs typeface="IRANSans"/>
              </a:rPr>
              <a:t>شباهت در فضای نهفته </a:t>
            </a:r>
            <a:r>
              <a:rPr b="1" lang="en-US" sz="1200" spc="-1" strike="noStrike">
                <a:solidFill>
                  <a:srgbClr val="000000"/>
                </a:solidFill>
                <a:latin typeface="IRANSans"/>
                <a:ea typeface="EB Garamond"/>
              </a:rPr>
              <a:t>(</a:t>
            </a:r>
            <a:r>
              <a:rPr b="1" lang="en-US" sz="1200" spc="-1" strike="noStrike">
                <a:solidFill>
                  <a:srgbClr val="000000"/>
                </a:solidFill>
                <a:latin typeface="IRANSans"/>
                <a:ea typeface="EB Garamond"/>
              </a:rPr>
              <a:t>embedding</a:t>
            </a:r>
            <a:r>
              <a:rPr b="1" lang="en-US" sz="1200" spc="-1" strike="noStrike">
                <a:solidFill>
                  <a:srgbClr val="000000"/>
                </a:solidFill>
                <a:latin typeface="IRANSans"/>
                <a:ea typeface="EB Garamond"/>
              </a:rPr>
              <a:t>)</a:t>
            </a:r>
            <a:endParaRPr b="0" lang="en-US" sz="1200" spc="-1" strike="noStrike">
              <a:solidFill>
                <a:srgbClr val="000000"/>
              </a:solidFill>
              <a:latin typeface="Arial"/>
            </a:endParaRPr>
          </a:p>
        </p:txBody>
      </p:sp>
      <p:sp>
        <p:nvSpPr>
          <p:cNvPr id="32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26" name="TextBox 5"/>
          <p:cNvSpPr/>
          <p:nvPr/>
        </p:nvSpPr>
        <p:spPr>
          <a:xfrm>
            <a:off x="15087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327" name="Trapezoid 8"/>
          <p:cNvSpPr/>
          <p:nvPr/>
        </p:nvSpPr>
        <p:spPr>
          <a:xfrm rot="5400000">
            <a:off x="4022640" y="1528200"/>
            <a:ext cx="1445040" cy="288720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cxnSp>
        <p:nvCxnSpPr>
          <p:cNvPr id="328" name="Straight Arrow Connector 12"/>
          <p:cNvCxnSpPr>
            <a:endCxn id="327" idx="2"/>
          </p:cNvCxnSpPr>
          <p:nvPr/>
        </p:nvCxnSpPr>
        <p:spPr>
          <a:xfrm>
            <a:off x="2689560" y="2972160"/>
            <a:ext cx="612360" cy="360"/>
          </a:xfrm>
          <a:prstGeom prst="straightConnector1">
            <a:avLst/>
          </a:prstGeom>
          <a:ln w="38100">
            <a:solidFill>
              <a:srgbClr val="000000"/>
            </a:solidFill>
            <a:tailEnd len="med" type="triangle" w="med"/>
          </a:ln>
        </p:spPr>
      </p:cxnSp>
      <p:pic>
        <p:nvPicPr>
          <p:cNvPr id="329" name="Picture 4" descr="A red apple with a stem&#10;&#10;Description automatically generated with medium confidence"/>
          <p:cNvPicPr/>
          <p:nvPr/>
        </p:nvPicPr>
        <p:blipFill>
          <a:blip r:embed="rId1"/>
          <a:stretch/>
        </p:blipFill>
        <p:spPr>
          <a:xfrm flipH="1">
            <a:off x="1269000" y="2356920"/>
            <a:ext cx="1311120" cy="1311120"/>
          </a:xfrm>
          <a:prstGeom prst="rect">
            <a:avLst/>
          </a:prstGeom>
          <a:ln w="0">
            <a:solidFill>
              <a:srgbClr val="000000"/>
            </a:solidFill>
          </a:ln>
        </p:spPr>
      </p:pic>
      <p:sp>
        <p:nvSpPr>
          <p:cNvPr id="330" name="Trapezoid 16"/>
          <p:cNvSpPr/>
          <p:nvPr/>
        </p:nvSpPr>
        <p:spPr>
          <a:xfrm rot="5400000">
            <a:off x="7981200" y="3462480"/>
            <a:ext cx="1445040" cy="1814400"/>
          </a:xfrm>
          <a:prstGeom prst="trapezoid">
            <a:avLst>
              <a:gd name="adj" fmla="val 38208"/>
            </a:avLst>
          </a:prstGeom>
          <a:solidFill>
            <a:schemeClr val="accent2"/>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rtl="1">
              <a:lnSpc>
                <a:spcPct val="100000"/>
              </a:lnSpc>
              <a:tabLst>
                <a:tab algn="l" pos="0"/>
              </a:tabLst>
            </a:pPr>
            <a:r>
              <a:rPr b="0" lang="fa-IR" sz="2000" spc="-1" strike="noStrike">
                <a:solidFill>
                  <a:srgbClr val="ffffff"/>
                </a:solidFill>
                <a:latin typeface="IRANSans"/>
                <a:cs typeface="IRANSans"/>
              </a:rPr>
              <a:t>شبکه‌ی عصبی  </a:t>
            </a:r>
            <a:endParaRPr b="0" lang="en-US" sz="2000" spc="-1" strike="noStrike">
              <a:solidFill>
                <a:srgbClr val="000000"/>
              </a:solidFill>
              <a:latin typeface="Arial"/>
            </a:endParaRPr>
          </a:p>
        </p:txBody>
      </p:sp>
      <p:sp>
        <p:nvSpPr>
          <p:cNvPr id="331" name="TextBox 30"/>
          <p:cNvSpPr/>
          <p:nvPr/>
        </p:nvSpPr>
        <p:spPr>
          <a:xfrm>
            <a:off x="1011600" y="6027480"/>
            <a:ext cx="167760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 یادگیری</a:t>
            </a:r>
            <a:endParaRPr b="0" lang="en-US" sz="1600" spc="-1" strike="noStrike">
              <a:solidFill>
                <a:srgbClr val="000000"/>
              </a:solidFill>
              <a:latin typeface="Arial"/>
            </a:endParaRPr>
          </a:p>
        </p:txBody>
      </p:sp>
      <p:sp>
        <p:nvSpPr>
          <p:cNvPr id="332" name="Trapezoid 31"/>
          <p:cNvSpPr/>
          <p:nvPr/>
        </p:nvSpPr>
        <p:spPr>
          <a:xfrm rot="5400000">
            <a:off x="4022640" y="3941640"/>
            <a:ext cx="1445040" cy="288720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sp>
        <p:nvSpPr>
          <p:cNvPr id="333" name="TextBox 32"/>
          <p:cNvSpPr/>
          <p:nvPr/>
        </p:nvSpPr>
        <p:spPr>
          <a:xfrm>
            <a:off x="10090800" y="3954600"/>
            <a:ext cx="1046880" cy="1063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٪۹۱</a:t>
            </a:r>
            <a:endParaRPr b="0" lang="en-US" sz="1600" spc="-1" strike="noStrike">
              <a:solidFill>
                <a:srgbClr val="000000"/>
              </a:solidFill>
              <a:latin typeface="Arial"/>
            </a:endParaRPr>
          </a:p>
        </p:txBody>
      </p:sp>
      <p:cxnSp>
        <p:nvCxnSpPr>
          <p:cNvPr id="334" name="Straight Arrow Connector 33"/>
          <p:cNvCxnSpPr>
            <a:endCxn id="332" idx="2"/>
          </p:cNvCxnSpPr>
          <p:nvPr/>
        </p:nvCxnSpPr>
        <p:spPr>
          <a:xfrm>
            <a:off x="2689560" y="5385240"/>
            <a:ext cx="612360" cy="360"/>
          </a:xfrm>
          <a:prstGeom prst="straightConnector1">
            <a:avLst/>
          </a:prstGeom>
          <a:ln w="38100">
            <a:solidFill>
              <a:srgbClr val="000000"/>
            </a:solidFill>
            <a:tailEnd len="med" type="triangle" w="med"/>
          </a:ln>
        </p:spPr>
      </p:cxnSp>
      <p:cxnSp>
        <p:nvCxnSpPr>
          <p:cNvPr id="335" name="Straight Arrow Connector 34"/>
          <p:cNvCxnSpPr>
            <a:stCxn id="330" idx="0"/>
            <a:endCxn id="333" idx="1"/>
          </p:cNvCxnSpPr>
          <p:nvPr/>
        </p:nvCxnSpPr>
        <p:spPr>
          <a:xfrm>
            <a:off x="9610920" y="4369680"/>
            <a:ext cx="480240" cy="116640"/>
          </a:xfrm>
          <a:prstGeom prst="straightConnector1">
            <a:avLst/>
          </a:prstGeom>
          <a:ln w="38100">
            <a:solidFill>
              <a:srgbClr val="000000"/>
            </a:solidFill>
            <a:tailEnd len="med" type="triangle" w="med"/>
          </a:ln>
        </p:spPr>
      </p:cxnSp>
      <p:cxnSp>
        <p:nvCxnSpPr>
          <p:cNvPr id="336" name="Connector: Elbow 39"/>
          <p:cNvCxnSpPr>
            <a:stCxn id="332" idx="0"/>
            <a:endCxn id="337" idx="2"/>
          </p:cNvCxnSpPr>
          <p:nvPr/>
        </p:nvCxnSpPr>
        <p:spPr>
          <a:xfrm flipV="1">
            <a:off x="6188760" y="4764600"/>
            <a:ext cx="249120" cy="621000"/>
          </a:xfrm>
          <a:prstGeom prst="bentConnector2">
            <a:avLst/>
          </a:prstGeom>
          <a:ln w="38100">
            <a:solidFill>
              <a:srgbClr val="000000"/>
            </a:solidFill>
            <a:tailEnd len="med" type="triangle" w="med"/>
          </a:ln>
        </p:spPr>
      </p:cxnSp>
      <p:cxnSp>
        <p:nvCxnSpPr>
          <p:cNvPr id="338" name="Connector: Elbow 40"/>
          <p:cNvCxnSpPr>
            <a:stCxn id="327" idx="0"/>
            <a:endCxn id="337" idx="0"/>
          </p:cNvCxnSpPr>
          <p:nvPr/>
        </p:nvCxnSpPr>
        <p:spPr>
          <a:xfrm>
            <a:off x="6188760" y="2972160"/>
            <a:ext cx="249120" cy="1004040"/>
          </a:xfrm>
          <a:prstGeom prst="bentConnector2">
            <a:avLst/>
          </a:prstGeom>
          <a:ln w="38100">
            <a:solidFill>
              <a:srgbClr val="000000"/>
            </a:solidFill>
            <a:tailEnd len="med" type="triangle" w="med"/>
          </a:ln>
        </p:spPr>
      </p:cxnSp>
      <p:cxnSp>
        <p:nvCxnSpPr>
          <p:cNvPr id="339" name="Connector: Elbow 43"/>
          <p:cNvCxnSpPr>
            <a:stCxn id="331" idx="3"/>
            <a:endCxn id="337" idx="2"/>
          </p:cNvCxnSpPr>
          <p:nvPr/>
        </p:nvCxnSpPr>
        <p:spPr>
          <a:xfrm flipV="1">
            <a:off x="2689200" y="4764600"/>
            <a:ext cx="3748680" cy="1429560"/>
          </a:xfrm>
          <a:prstGeom prst="bentConnector2">
            <a:avLst/>
          </a:prstGeom>
          <a:ln w="38100">
            <a:solidFill>
              <a:srgbClr val="000000"/>
            </a:solidFill>
            <a:tailEnd len="med" type="triangle" w="med"/>
          </a:ln>
        </p:spPr>
      </p:cxnSp>
      <p:sp>
        <p:nvSpPr>
          <p:cNvPr id="337" name="Rectangle 49"/>
          <p:cNvSpPr/>
          <p:nvPr/>
        </p:nvSpPr>
        <p:spPr>
          <a:xfrm>
            <a:off x="5478480" y="3975840"/>
            <a:ext cx="1918440" cy="788760"/>
          </a:xfrm>
          <a:prstGeom prst="rect">
            <a:avLst/>
          </a:prstGeom>
          <a:solidFill>
            <a:schemeClr val="accent2">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340" name="Picture 50" descr="A red apple with a stem&#10;&#10;Description automatically generated with medium confidence"/>
          <p:cNvPicPr/>
          <p:nvPr/>
        </p:nvPicPr>
        <p:blipFill>
          <a:blip r:embed="rId2"/>
          <a:stretch/>
        </p:blipFill>
        <p:spPr>
          <a:xfrm flipH="1">
            <a:off x="5546520" y="4183200"/>
            <a:ext cx="402480" cy="402480"/>
          </a:xfrm>
          <a:prstGeom prst="rect">
            <a:avLst/>
          </a:prstGeom>
          <a:ln w="0">
            <a:solidFill>
              <a:srgbClr val="000000"/>
            </a:solidFill>
          </a:ln>
        </p:spPr>
      </p:pic>
      <p:pic>
        <p:nvPicPr>
          <p:cNvPr id="341" name="Picture 4" descr="پخش انواع سیب سرخ مرغوب - الوند"/>
          <p:cNvPicPr/>
          <p:nvPr/>
        </p:nvPicPr>
        <p:blipFill>
          <a:blip r:embed="rId3"/>
          <a:stretch/>
        </p:blipFill>
        <p:spPr>
          <a:xfrm>
            <a:off x="1155600" y="4862160"/>
            <a:ext cx="1437480" cy="1077480"/>
          </a:xfrm>
          <a:prstGeom prst="rect">
            <a:avLst/>
          </a:prstGeom>
          <a:ln w="3175">
            <a:solidFill>
              <a:srgbClr val="000000"/>
            </a:solidFill>
            <a:round/>
          </a:ln>
        </p:spPr>
      </p:pic>
      <p:sp>
        <p:nvSpPr>
          <p:cNvPr id="342" name="TextBox 56"/>
          <p:cNvSpPr/>
          <p:nvPr/>
        </p:nvSpPr>
        <p:spPr>
          <a:xfrm>
            <a:off x="1517760" y="6167160"/>
            <a:ext cx="6096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800" spc="-1" strike="noStrike">
                <a:solidFill>
                  <a:srgbClr val="000000"/>
                </a:solidFill>
                <a:latin typeface="IRANSans"/>
                <a:cs typeface="IRANSans"/>
              </a:rPr>
              <a:t>سیب سرخ</a:t>
            </a:r>
            <a:endParaRPr b="0" lang="en-US" sz="1800" spc="-1" strike="noStrike">
              <a:solidFill>
                <a:srgbClr val="000000"/>
              </a:solidFill>
              <a:latin typeface="Arial"/>
            </a:endParaRPr>
          </a:p>
        </p:txBody>
      </p:sp>
      <p:pic>
        <p:nvPicPr>
          <p:cNvPr id="343" name="Picture 4" descr="پخش انواع سیب سرخ مرغوب - الوند"/>
          <p:cNvPicPr/>
          <p:nvPr/>
        </p:nvPicPr>
        <p:blipFill>
          <a:blip r:embed="rId4"/>
          <a:stretch/>
        </p:blipFill>
        <p:spPr>
          <a:xfrm>
            <a:off x="6120720" y="4187880"/>
            <a:ext cx="525240" cy="393480"/>
          </a:xfrm>
          <a:prstGeom prst="rect">
            <a:avLst/>
          </a:prstGeom>
          <a:ln w="3175">
            <a:solidFill>
              <a:srgbClr val="000000"/>
            </a:solidFill>
            <a:round/>
          </a:ln>
        </p:spPr>
      </p:pic>
      <p:sp>
        <p:nvSpPr>
          <p:cNvPr id="344" name="TextBox 58"/>
          <p:cNvSpPr/>
          <p:nvPr/>
        </p:nvSpPr>
        <p:spPr>
          <a:xfrm>
            <a:off x="6804360" y="4091760"/>
            <a:ext cx="604440" cy="1063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p:txBody>
      </p:sp>
      <p:cxnSp>
        <p:nvCxnSpPr>
          <p:cNvPr id="345" name="Straight Arrow Connector 66"/>
          <p:cNvCxnSpPr>
            <a:stCxn id="337" idx="3"/>
            <a:endCxn id="330" idx="2"/>
          </p:cNvCxnSpPr>
          <p:nvPr/>
        </p:nvCxnSpPr>
        <p:spPr>
          <a:xfrm flipV="1">
            <a:off x="7396920" y="4369680"/>
            <a:ext cx="399960" cy="720"/>
          </a:xfrm>
          <a:prstGeom prst="straightConnector1">
            <a:avLst/>
          </a:prstGeom>
          <a:ln w="38100">
            <a:solidFill>
              <a:srgbClr val="000000"/>
            </a:solidFill>
            <a:tailEnd len="med" type="triangle" w="med"/>
          </a:ln>
        </p:spPr>
      </p:cxnSp>
      <mc:AlternateContent>
        <mc:Choice xmlns:a14="http://schemas.microsoft.com/office/drawing/2010/main" Requires="a14">
          <p:sp>
            <p:nvSpPr>
              <p:cNvPr id="346" name="TextBox 1"/>
              <p:cNvSpPr txBox="1"/>
              <p:nvPr/>
            </p:nvSpPr>
            <p:spPr>
              <a:xfrm>
                <a:off x="5868720" y="4231440"/>
                <a:ext cx="269640" cy="27648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347" name="TextBox 2"/>
              <p:cNvSpPr txBox="1"/>
              <p:nvPr/>
            </p:nvSpPr>
            <p:spPr>
              <a:xfrm>
                <a:off x="6628320" y="4047840"/>
                <a:ext cx="269640" cy="575280"/>
              </a:xfrm>
              <a:prstGeom prst="rect">
                <a:avLst/>
              </a:prstGeom>
            </p:spPr>
            <p:txBody>
              <a:bodyPr/>
              <a:p>
                <a14:m>
                  <m:oMath xmlns:m="http://schemas.openxmlformats.org/officeDocument/2006/math">
                    <m:r>
                      <m:t xml:space="preserve">،</m:t>
                    </m:r>
                  </m:oMath>
                </a14:m>
              </a:p>
            </p:txBody>
          </p:sp>
        </mc:Choice>
        <mc:Fallback/>
      </mc:AlternateContent>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Box 23"/>
          <p:cNvSpPr/>
          <p:nvPr/>
        </p:nvSpPr>
        <p:spPr>
          <a:xfrm>
            <a:off x="4203360" y="4055040"/>
            <a:ext cx="1301400" cy="637200"/>
          </a:xfrm>
          <a:prstGeom prst="rect">
            <a:avLst/>
          </a:prstGeom>
          <a:solidFill>
            <a:schemeClr val="bg1"/>
          </a:solidFill>
          <a:ln w="0">
            <a:noFill/>
          </a:ln>
        </p:spPr>
        <p:style>
          <a:lnRef idx="0"/>
          <a:fillRef idx="0"/>
          <a:effectRef idx="0"/>
          <a:fontRef idx="minor"/>
        </p:style>
        <p:txBody>
          <a:bodyPr lIns="90000" rIns="90000" tIns="45000" bIns="45000" anchor="t">
            <a:spAutoFit/>
          </a:bodyPr>
          <a:p>
            <a:pPr algn="r" rtl="1">
              <a:lnSpc>
                <a:spcPct val="100000"/>
              </a:lnSpc>
            </a:pPr>
            <a:r>
              <a:rPr b="1" lang="fa-IR" sz="1200" spc="-1" strike="noStrike">
                <a:solidFill>
                  <a:srgbClr val="000000"/>
                </a:solidFill>
                <a:latin typeface="IRANSans"/>
                <a:cs typeface="IRANSans"/>
              </a:rPr>
              <a:t>شباهت در فضای نهفته </a:t>
            </a:r>
            <a:r>
              <a:rPr b="1" lang="en-US" sz="1200" spc="-1" strike="noStrike">
                <a:solidFill>
                  <a:srgbClr val="000000"/>
                </a:solidFill>
                <a:latin typeface="IRANSans"/>
                <a:ea typeface="EB Garamond"/>
              </a:rPr>
              <a:t>(</a:t>
            </a:r>
            <a:r>
              <a:rPr b="1" lang="en-US" sz="1200" spc="-1" strike="noStrike">
                <a:solidFill>
                  <a:srgbClr val="000000"/>
                </a:solidFill>
                <a:latin typeface="IRANSans"/>
                <a:ea typeface="EB Garamond"/>
              </a:rPr>
              <a:t>embedding</a:t>
            </a:r>
            <a:r>
              <a:rPr b="1" lang="en-US" sz="1200" spc="-1" strike="noStrike">
                <a:solidFill>
                  <a:srgbClr val="000000"/>
                </a:solidFill>
                <a:latin typeface="IRANSans"/>
                <a:ea typeface="EB Garamond"/>
              </a:rPr>
              <a:t>)</a:t>
            </a:r>
            <a:endParaRPr b="0" lang="en-US" sz="1200" spc="-1" strike="noStrike">
              <a:solidFill>
                <a:srgbClr val="000000"/>
              </a:solidFill>
              <a:latin typeface="Arial"/>
            </a:endParaRPr>
          </a:p>
        </p:txBody>
      </p:sp>
      <p:sp>
        <p:nvSpPr>
          <p:cNvPr id="34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50" name="TextBox 5"/>
          <p:cNvSpPr/>
          <p:nvPr/>
        </p:nvSpPr>
        <p:spPr>
          <a:xfrm>
            <a:off x="15087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351" name="Trapezoid 8"/>
          <p:cNvSpPr/>
          <p:nvPr/>
        </p:nvSpPr>
        <p:spPr>
          <a:xfrm rot="5400000">
            <a:off x="4022640" y="1528200"/>
            <a:ext cx="1445040" cy="288720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cxnSp>
        <p:nvCxnSpPr>
          <p:cNvPr id="352" name="Straight Arrow Connector 12"/>
          <p:cNvCxnSpPr>
            <a:endCxn id="351" idx="2"/>
          </p:cNvCxnSpPr>
          <p:nvPr/>
        </p:nvCxnSpPr>
        <p:spPr>
          <a:xfrm>
            <a:off x="2689560" y="2972160"/>
            <a:ext cx="612360" cy="360"/>
          </a:xfrm>
          <a:prstGeom prst="straightConnector1">
            <a:avLst/>
          </a:prstGeom>
          <a:ln w="38100">
            <a:solidFill>
              <a:srgbClr val="000000"/>
            </a:solidFill>
            <a:tailEnd len="med" type="triangle" w="med"/>
          </a:ln>
        </p:spPr>
      </p:cxnSp>
      <p:pic>
        <p:nvPicPr>
          <p:cNvPr id="353" name="Picture 4" descr="A red apple with a stem&#10;&#10;Description automatically generated with medium confidence"/>
          <p:cNvPicPr/>
          <p:nvPr/>
        </p:nvPicPr>
        <p:blipFill>
          <a:blip r:embed="rId1"/>
          <a:stretch/>
        </p:blipFill>
        <p:spPr>
          <a:xfrm flipH="1">
            <a:off x="1269000" y="2356920"/>
            <a:ext cx="1311120" cy="1311120"/>
          </a:xfrm>
          <a:prstGeom prst="rect">
            <a:avLst/>
          </a:prstGeom>
          <a:ln w="0">
            <a:solidFill>
              <a:srgbClr val="000000"/>
            </a:solidFill>
          </a:ln>
        </p:spPr>
      </p:pic>
      <p:sp>
        <p:nvSpPr>
          <p:cNvPr id="354" name="Trapezoid 16"/>
          <p:cNvSpPr/>
          <p:nvPr/>
        </p:nvSpPr>
        <p:spPr>
          <a:xfrm rot="5400000">
            <a:off x="7981200" y="3462480"/>
            <a:ext cx="1445040" cy="1814400"/>
          </a:xfrm>
          <a:prstGeom prst="trapezoid">
            <a:avLst>
              <a:gd name="adj" fmla="val 38208"/>
            </a:avLst>
          </a:prstGeom>
          <a:solidFill>
            <a:schemeClr val="accent2"/>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rtl="1">
              <a:lnSpc>
                <a:spcPct val="100000"/>
              </a:lnSpc>
              <a:tabLst>
                <a:tab algn="l" pos="0"/>
              </a:tabLst>
            </a:pPr>
            <a:r>
              <a:rPr b="0" lang="fa-IR" sz="2000" spc="-1" strike="noStrike">
                <a:solidFill>
                  <a:srgbClr val="ffffff"/>
                </a:solidFill>
                <a:latin typeface="IRANSans"/>
                <a:cs typeface="IRANSans"/>
              </a:rPr>
              <a:t>شبکه‌ی عصبی  </a:t>
            </a:r>
            <a:endParaRPr b="0" lang="en-US" sz="2000" spc="-1" strike="noStrike">
              <a:solidFill>
                <a:srgbClr val="000000"/>
              </a:solidFill>
              <a:latin typeface="Arial"/>
            </a:endParaRPr>
          </a:p>
        </p:txBody>
      </p:sp>
      <p:sp>
        <p:nvSpPr>
          <p:cNvPr id="355" name="TextBox 30"/>
          <p:cNvSpPr/>
          <p:nvPr/>
        </p:nvSpPr>
        <p:spPr>
          <a:xfrm>
            <a:off x="1011600" y="6027480"/>
            <a:ext cx="167760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 یادگیری</a:t>
            </a:r>
            <a:endParaRPr b="0" lang="en-US" sz="1600" spc="-1" strike="noStrike">
              <a:solidFill>
                <a:srgbClr val="000000"/>
              </a:solidFill>
              <a:latin typeface="Arial"/>
            </a:endParaRPr>
          </a:p>
        </p:txBody>
      </p:sp>
      <p:sp>
        <p:nvSpPr>
          <p:cNvPr id="356" name="Trapezoid 31"/>
          <p:cNvSpPr/>
          <p:nvPr/>
        </p:nvSpPr>
        <p:spPr>
          <a:xfrm rot="5400000">
            <a:off x="4022640" y="3941640"/>
            <a:ext cx="1445040" cy="288720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2800" spc="-1" strike="noStrike">
                <a:solidFill>
                  <a:schemeClr val="lt1"/>
                </a:solidFill>
                <a:latin typeface="IRANSans"/>
                <a:cs typeface="IRANSans"/>
              </a:rPr>
              <a:t>شبکه‌ی عصبی</a:t>
            </a:r>
            <a:r>
              <a:rPr b="0" lang="en-US" sz="2800" spc="-1" strike="noStrike">
                <a:solidFill>
                  <a:schemeClr val="lt1"/>
                </a:solidFill>
                <a:latin typeface="IRANSans"/>
              </a:rPr>
              <a:t> </a:t>
            </a:r>
            <a:endParaRPr b="0" lang="en-US" sz="2800" spc="-1" strike="noStrike">
              <a:solidFill>
                <a:srgbClr val="000000"/>
              </a:solidFill>
              <a:latin typeface="Arial"/>
            </a:endParaRPr>
          </a:p>
        </p:txBody>
      </p:sp>
      <p:sp>
        <p:nvSpPr>
          <p:cNvPr id="357" name="TextBox 32"/>
          <p:cNvSpPr/>
          <p:nvPr/>
        </p:nvSpPr>
        <p:spPr>
          <a:xfrm>
            <a:off x="10090800" y="3954600"/>
            <a:ext cx="1046880" cy="10630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٪۷۵</a:t>
            </a:r>
            <a:endParaRPr b="0" lang="en-US" sz="1600" spc="-1" strike="noStrike">
              <a:solidFill>
                <a:srgbClr val="000000"/>
              </a:solidFill>
              <a:latin typeface="Arial"/>
            </a:endParaRPr>
          </a:p>
        </p:txBody>
      </p:sp>
      <p:cxnSp>
        <p:nvCxnSpPr>
          <p:cNvPr id="358" name="Straight Arrow Connector 33"/>
          <p:cNvCxnSpPr>
            <a:endCxn id="356" idx="2"/>
          </p:cNvCxnSpPr>
          <p:nvPr/>
        </p:nvCxnSpPr>
        <p:spPr>
          <a:xfrm>
            <a:off x="2689560" y="5385240"/>
            <a:ext cx="612360" cy="360"/>
          </a:xfrm>
          <a:prstGeom prst="straightConnector1">
            <a:avLst/>
          </a:prstGeom>
          <a:ln w="38100">
            <a:solidFill>
              <a:srgbClr val="000000"/>
            </a:solidFill>
            <a:tailEnd len="med" type="triangle" w="med"/>
          </a:ln>
        </p:spPr>
      </p:cxnSp>
      <p:cxnSp>
        <p:nvCxnSpPr>
          <p:cNvPr id="359" name="Straight Arrow Connector 34"/>
          <p:cNvCxnSpPr>
            <a:stCxn id="354" idx="0"/>
            <a:endCxn id="357" idx="1"/>
          </p:cNvCxnSpPr>
          <p:nvPr/>
        </p:nvCxnSpPr>
        <p:spPr>
          <a:xfrm>
            <a:off x="9610920" y="4369680"/>
            <a:ext cx="480240" cy="116640"/>
          </a:xfrm>
          <a:prstGeom prst="straightConnector1">
            <a:avLst/>
          </a:prstGeom>
          <a:ln w="38100">
            <a:solidFill>
              <a:srgbClr val="000000"/>
            </a:solidFill>
            <a:tailEnd len="med" type="triangle" w="med"/>
          </a:ln>
        </p:spPr>
      </p:cxnSp>
      <p:cxnSp>
        <p:nvCxnSpPr>
          <p:cNvPr id="360" name="Connector: Elbow 39"/>
          <p:cNvCxnSpPr>
            <a:stCxn id="356" idx="0"/>
            <a:endCxn id="361" idx="2"/>
          </p:cNvCxnSpPr>
          <p:nvPr/>
        </p:nvCxnSpPr>
        <p:spPr>
          <a:xfrm flipV="1">
            <a:off x="6188760" y="4764600"/>
            <a:ext cx="249120" cy="621000"/>
          </a:xfrm>
          <a:prstGeom prst="bentConnector2">
            <a:avLst/>
          </a:prstGeom>
          <a:ln w="38100">
            <a:solidFill>
              <a:srgbClr val="000000"/>
            </a:solidFill>
            <a:tailEnd len="med" type="triangle" w="med"/>
          </a:ln>
        </p:spPr>
      </p:cxnSp>
      <p:cxnSp>
        <p:nvCxnSpPr>
          <p:cNvPr id="362" name="Connector: Elbow 40"/>
          <p:cNvCxnSpPr>
            <a:stCxn id="351" idx="0"/>
            <a:endCxn id="361" idx="0"/>
          </p:cNvCxnSpPr>
          <p:nvPr/>
        </p:nvCxnSpPr>
        <p:spPr>
          <a:xfrm>
            <a:off x="6188760" y="2972160"/>
            <a:ext cx="249120" cy="1004040"/>
          </a:xfrm>
          <a:prstGeom prst="bentConnector2">
            <a:avLst/>
          </a:prstGeom>
          <a:ln w="38100">
            <a:solidFill>
              <a:srgbClr val="000000"/>
            </a:solidFill>
            <a:tailEnd len="med" type="triangle" w="med"/>
          </a:ln>
        </p:spPr>
      </p:cxnSp>
      <p:cxnSp>
        <p:nvCxnSpPr>
          <p:cNvPr id="363" name="Connector: Elbow 43"/>
          <p:cNvCxnSpPr>
            <a:stCxn id="355" idx="3"/>
            <a:endCxn id="361" idx="2"/>
          </p:cNvCxnSpPr>
          <p:nvPr/>
        </p:nvCxnSpPr>
        <p:spPr>
          <a:xfrm flipV="1">
            <a:off x="2689200" y="4764600"/>
            <a:ext cx="3748680" cy="1429560"/>
          </a:xfrm>
          <a:prstGeom prst="bentConnector2">
            <a:avLst/>
          </a:prstGeom>
          <a:ln w="38100">
            <a:solidFill>
              <a:srgbClr val="000000"/>
            </a:solidFill>
            <a:tailEnd len="med" type="triangle" w="med"/>
          </a:ln>
        </p:spPr>
      </p:cxnSp>
      <p:sp>
        <p:nvSpPr>
          <p:cNvPr id="361" name="Rectangle 49"/>
          <p:cNvSpPr/>
          <p:nvPr/>
        </p:nvSpPr>
        <p:spPr>
          <a:xfrm>
            <a:off x="5478480" y="3975840"/>
            <a:ext cx="1918440" cy="788760"/>
          </a:xfrm>
          <a:prstGeom prst="rect">
            <a:avLst/>
          </a:prstGeom>
          <a:solidFill>
            <a:schemeClr val="accent2">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364" name="Picture 50" descr="A red apple with a stem&#10;&#10;Description automatically generated with medium confidence"/>
          <p:cNvPicPr/>
          <p:nvPr/>
        </p:nvPicPr>
        <p:blipFill>
          <a:blip r:embed="rId2"/>
          <a:stretch/>
        </p:blipFill>
        <p:spPr>
          <a:xfrm flipH="1">
            <a:off x="5546520" y="4183200"/>
            <a:ext cx="402480" cy="402480"/>
          </a:xfrm>
          <a:prstGeom prst="rect">
            <a:avLst/>
          </a:prstGeom>
          <a:ln w="0">
            <a:solidFill>
              <a:srgbClr val="000000"/>
            </a:solidFill>
          </a:ln>
        </p:spPr>
      </p:pic>
      <p:sp>
        <p:nvSpPr>
          <p:cNvPr id="365" name="TextBox 56"/>
          <p:cNvSpPr/>
          <p:nvPr/>
        </p:nvSpPr>
        <p:spPr>
          <a:xfrm>
            <a:off x="1517760" y="6167160"/>
            <a:ext cx="609624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800" spc="-1" strike="noStrike">
                <a:solidFill>
                  <a:srgbClr val="000000"/>
                </a:solidFill>
                <a:latin typeface="IRANSans"/>
                <a:cs typeface="IRANSans"/>
              </a:rPr>
              <a:t>پرتقال بم</a:t>
            </a:r>
            <a:endParaRPr b="0" lang="en-US" sz="1800" spc="-1" strike="noStrike">
              <a:solidFill>
                <a:srgbClr val="000000"/>
              </a:solidFill>
              <a:latin typeface="Arial"/>
            </a:endParaRPr>
          </a:p>
        </p:txBody>
      </p:sp>
      <p:sp>
        <p:nvSpPr>
          <p:cNvPr id="366" name="TextBox 58"/>
          <p:cNvSpPr/>
          <p:nvPr/>
        </p:nvSpPr>
        <p:spPr>
          <a:xfrm>
            <a:off x="6739920" y="4091760"/>
            <a:ext cx="712080" cy="576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پرتقال بم</a:t>
            </a:r>
            <a:endParaRPr b="0" lang="en-US" sz="1600" spc="-1" strike="noStrike">
              <a:solidFill>
                <a:srgbClr val="000000"/>
              </a:solidFill>
              <a:latin typeface="Arial"/>
            </a:endParaRPr>
          </a:p>
        </p:txBody>
      </p:sp>
      <p:cxnSp>
        <p:nvCxnSpPr>
          <p:cNvPr id="367" name="Straight Arrow Connector 66"/>
          <p:cNvCxnSpPr>
            <a:stCxn id="361" idx="3"/>
            <a:endCxn id="354" idx="2"/>
          </p:cNvCxnSpPr>
          <p:nvPr/>
        </p:nvCxnSpPr>
        <p:spPr>
          <a:xfrm flipV="1">
            <a:off x="7396920" y="4369680"/>
            <a:ext cx="399960" cy="720"/>
          </a:xfrm>
          <a:prstGeom prst="straightConnector1">
            <a:avLst/>
          </a:prstGeom>
          <a:ln w="38100">
            <a:solidFill>
              <a:srgbClr val="000000"/>
            </a:solidFill>
            <a:tailEnd len="med" type="triangle" w="med"/>
          </a:ln>
        </p:spPr>
      </p:cxnSp>
      <mc:AlternateContent>
        <mc:Choice xmlns:a14="http://schemas.microsoft.com/office/drawing/2010/main" Requires="a14">
          <p:sp>
            <p:nvSpPr>
              <p:cNvPr id="368" name="TextBox 1"/>
              <p:cNvSpPr txBox="1"/>
              <p:nvPr/>
            </p:nvSpPr>
            <p:spPr>
              <a:xfrm>
                <a:off x="5868720" y="4231440"/>
                <a:ext cx="269640" cy="276480"/>
              </a:xfrm>
              <a:prstGeom prst="rect">
                <a:avLst/>
              </a:prstGeom>
            </p:spPr>
            <p:txBody>
              <a:bodyPr/>
              <a:p>
                <a14:m>
                  <m:oMath xmlns:m="http://schemas.openxmlformats.org/officeDocument/2006/math">
                    <m:r>
                      <m:t xml:space="preserve">⊗</m:t>
                    </m:r>
                  </m:oMath>
                </a14:m>
              </a:p>
            </p:txBody>
          </p:sp>
        </mc:Choice>
        <mc:Fallback/>
      </mc:AlternateContent>
      <mc:AlternateContent>
        <mc:Choice xmlns:a14="http://schemas.microsoft.com/office/drawing/2010/main" Requires="a14">
          <p:sp>
            <p:nvSpPr>
              <p:cNvPr id="369" name="TextBox 2"/>
              <p:cNvSpPr txBox="1"/>
              <p:nvPr/>
            </p:nvSpPr>
            <p:spPr>
              <a:xfrm>
                <a:off x="6628320" y="4047840"/>
                <a:ext cx="269640" cy="575280"/>
              </a:xfrm>
              <a:prstGeom prst="rect">
                <a:avLst/>
              </a:prstGeom>
            </p:spPr>
            <p:txBody>
              <a:bodyPr/>
              <a:p>
                <a14:m>
                  <m:oMath xmlns:m="http://schemas.openxmlformats.org/officeDocument/2006/math">
                    <m:r>
                      <m:t xml:space="preserve">،</m:t>
                    </m:r>
                  </m:oMath>
                </a14:m>
              </a:p>
            </p:txBody>
          </p:sp>
        </mc:Choice>
        <mc:Fallback/>
      </mc:AlternateContent>
      <p:pic>
        <p:nvPicPr>
          <p:cNvPr id="370" name="Picture 3" descr="An orange with a green leaf&#10;&#10;Description automatically generated with medium confidence"/>
          <p:cNvPicPr/>
          <p:nvPr/>
        </p:nvPicPr>
        <p:blipFill>
          <a:blip r:embed="rId3"/>
          <a:srcRect l="41801" t="16097" r="2457" b="14778"/>
          <a:stretch/>
        </p:blipFill>
        <p:spPr>
          <a:xfrm>
            <a:off x="1265040" y="4892760"/>
            <a:ext cx="1112760" cy="919440"/>
          </a:xfrm>
          <a:prstGeom prst="rect">
            <a:avLst/>
          </a:prstGeom>
          <a:ln w="0">
            <a:solidFill>
              <a:srgbClr val="000000"/>
            </a:solidFill>
          </a:ln>
        </p:spPr>
      </p:pic>
      <p:pic>
        <p:nvPicPr>
          <p:cNvPr id="371" name="Picture 7" descr="An orange with a green leaf&#10;&#10;Description automatically generated with medium confidence"/>
          <p:cNvPicPr/>
          <p:nvPr/>
        </p:nvPicPr>
        <p:blipFill>
          <a:blip r:embed="rId4"/>
          <a:srcRect l="41801" t="16097" r="2457" b="14778"/>
          <a:stretch/>
        </p:blipFill>
        <p:spPr>
          <a:xfrm>
            <a:off x="6121800" y="4177440"/>
            <a:ext cx="496080" cy="40968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73" name="Content Placeholder 2"/>
          <p:cNvSpPr/>
          <p:nvPr/>
        </p:nvSpPr>
        <p:spPr>
          <a:xfrm>
            <a:off x="7484040" y="1825560"/>
            <a:ext cx="386928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یک بار پردازش داده‌های یادگیری</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مقایسه با انتخاب منبع</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کنترل سهم تاثیر</a:t>
            </a:r>
            <a:endParaRPr b="0" lang="en-US" sz="2800" spc="-1" strike="noStrike">
              <a:solidFill>
                <a:srgbClr val="000000"/>
              </a:solidFill>
              <a:latin typeface="Arial"/>
            </a:endParaRPr>
          </a:p>
        </p:txBody>
      </p:sp>
      <p:pic>
        <p:nvPicPr>
          <p:cNvPr id="374" name="Slide Zoom 3" descr="">
            <a:hlinkClick r:id="rId1" action="ppaction://hlinksldjump"/>
          </p:cNvPr>
          <p:cNvPicPr/>
          <p:nvPr/>
        </p:nvPicPr>
        <p:blipFill>
          <a:blip r:embed="rId2"/>
          <a:stretch/>
        </p:blipFill>
        <p:spPr>
          <a:xfrm>
            <a:off x="756000" y="2337120"/>
            <a:ext cx="6485760" cy="3648240"/>
          </a:xfrm>
          <a:prstGeom prst="rect">
            <a:avLst/>
          </a:prstGeom>
          <a:ln w="3175">
            <a:solidFill>
              <a:srgbClr val="d3d3d3"/>
            </a:solidFill>
            <a:round/>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Picture 4" descr=""/>
          <p:cNvPicPr/>
          <p:nvPr/>
        </p:nvPicPr>
        <p:blipFill>
          <a:blip r:embed="rId1"/>
          <a:stretch/>
        </p:blipFill>
        <p:spPr>
          <a:xfrm>
            <a:off x="318600" y="243720"/>
            <a:ext cx="11610720" cy="6095520"/>
          </a:xfrm>
          <a:prstGeom prst="rect">
            <a:avLst/>
          </a:prstGeom>
          <a:ln w="0">
            <a:noFill/>
          </a:ln>
        </p:spPr>
      </p:pic>
      <p:sp>
        <p:nvSpPr>
          <p:cNvPr id="89" name="PlaceHolder 1"/>
          <p:cNvSpPr>
            <a:spLocks noGrp="1"/>
          </p:cNvSpPr>
          <p:nvPr>
            <p:ph type="title"/>
          </p:nvPr>
        </p:nvSpPr>
        <p:spPr>
          <a:xfrm>
            <a:off x="318600" y="243720"/>
            <a:ext cx="5803200" cy="1199880"/>
          </a:xfrm>
          <a:prstGeom prst="rect">
            <a:avLst/>
          </a:prstGeom>
          <a:noFill/>
          <a:ln w="0">
            <a:noFill/>
          </a:ln>
        </p:spPr>
        <p:txBody>
          <a:bodyPr anchor="ctr">
            <a:normAutofit fontScale="86000"/>
          </a:bodyPr>
          <a:p>
            <a:pPr indent="0" algn="ctr">
              <a:lnSpc>
                <a:spcPct val="90000"/>
              </a:lnSpc>
              <a:buNone/>
            </a:pPr>
            <a:r>
              <a:rPr b="0" lang="fa-IR" sz="3600" spc="-1" strike="noStrike">
                <a:solidFill>
                  <a:srgbClr val="ffffff"/>
                </a:solidFill>
                <a:latin typeface="IRANSans"/>
                <a:cs typeface="IRANSans"/>
              </a:rPr>
              <a:t>٪۲۰ </a:t>
            </a:r>
            <a:r>
              <a:rPr b="0" lang="fa-IR" sz="3600" spc="-1" strike="noStrike">
                <a:solidFill>
                  <a:srgbClr val="ffffff"/>
                </a:solidFill>
                <a:latin typeface="IRANSans"/>
                <a:cs typeface="IRANSans"/>
              </a:rPr>
              <a:t>از </a:t>
            </a:r>
            <a:r>
              <a:rPr b="0" lang="fa-IR" sz="3600" spc="-1" strike="noStrike">
                <a:solidFill>
                  <a:srgbClr val="ffffff"/>
                </a:solidFill>
                <a:latin typeface="IRANSans"/>
                <a:cs typeface="IRANSans"/>
              </a:rPr>
              <a:t>سیاه‌پوست‌ها</a:t>
            </a:r>
            <a:r>
              <a:rPr b="0" lang="fa-IR" sz="3600" spc="-1" strike="noStrike">
                <a:solidFill>
                  <a:srgbClr val="ffffff"/>
                </a:solidFill>
                <a:latin typeface="IRANSans"/>
                <a:cs typeface="IRANSans"/>
              </a:rPr>
              <a:t>ی تشخیص </a:t>
            </a:r>
            <a:r>
              <a:rPr b="0" lang="fa-IR" sz="3600" spc="-1" strike="noStrike">
                <a:solidFill>
                  <a:srgbClr val="ffffff"/>
                </a:solidFill>
                <a:latin typeface="IRANSans"/>
                <a:cs typeface="IRANSans"/>
              </a:rPr>
              <a:t>داده </a:t>
            </a:r>
            <a:r>
              <a:rPr b="1" lang="fa-IR" sz="3600" spc="-1" strike="noStrike" u="sng">
                <a:solidFill>
                  <a:srgbClr val="ffffff"/>
                </a:solidFill>
                <a:uFillTx/>
                <a:latin typeface="IRANSans"/>
                <a:cs typeface="IRANSans"/>
              </a:rPr>
              <a:t>شده</a:t>
            </a:r>
            <a:r>
              <a:rPr b="0" lang="da-DK" sz="3600" spc="-1" strike="noStrike">
                <a:solidFill>
                  <a:srgbClr val="ffffff"/>
                </a:solidFill>
                <a:latin typeface="IRANSans"/>
                <a:ea typeface="EB Garamond"/>
              </a:rPr>
              <a:t> </a:t>
            </a:r>
            <a:r>
              <a:rPr b="0" lang="fa-IR" sz="3600" spc="-1" strike="noStrike">
                <a:solidFill>
                  <a:srgbClr val="ffffff"/>
                </a:solidFill>
                <a:latin typeface="IRANSans"/>
                <a:cs typeface="IRANSans"/>
              </a:rPr>
              <a:t>جرم دوباره </a:t>
            </a:r>
            <a:r>
              <a:rPr b="0" lang="fa-IR" sz="3600" spc="-1" strike="noStrike">
                <a:solidFill>
                  <a:srgbClr val="ffffff"/>
                </a:solidFill>
                <a:latin typeface="IRANSans"/>
                <a:cs typeface="IRANSans"/>
              </a:rPr>
              <a:t>انجام دادند</a:t>
            </a:r>
            <a:endParaRPr b="0" lang="da-DK" sz="3600" spc="-1" strike="noStrike">
              <a:solidFill>
                <a:srgbClr val="000000"/>
              </a:solidFill>
              <a:latin typeface="Calibri"/>
            </a:endParaRPr>
          </a:p>
        </p:txBody>
      </p:sp>
      <p:sp>
        <p:nvSpPr>
          <p:cNvPr id="90" name="Title 5"/>
          <p:cNvSpPr/>
          <p:nvPr/>
        </p:nvSpPr>
        <p:spPr>
          <a:xfrm>
            <a:off x="6122160" y="5093640"/>
            <a:ext cx="5803200" cy="1325160"/>
          </a:xfrm>
          <a:prstGeom prst="rect">
            <a:avLst/>
          </a:prstGeom>
          <a:noFill/>
          <a:ln w="0">
            <a:noFill/>
          </a:ln>
        </p:spPr>
        <p:style>
          <a:lnRef idx="0"/>
          <a:fillRef idx="0"/>
          <a:effectRef idx="0"/>
          <a:fontRef idx="minor"/>
        </p:style>
        <p:txBody>
          <a:bodyPr anchor="ctr">
            <a:normAutofit fontScale="87000"/>
          </a:bodyPr>
          <a:p>
            <a:pPr algn="ctr">
              <a:lnSpc>
                <a:spcPct val="90000"/>
              </a:lnSpc>
            </a:pPr>
            <a:r>
              <a:rPr b="0" lang="fa-IR" sz="3600" spc="-1" strike="noStrike">
                <a:solidFill>
                  <a:srgbClr val="ffffff"/>
                </a:solidFill>
                <a:latin typeface="IRANSans"/>
                <a:cs typeface="IRANSans"/>
              </a:rPr>
              <a:t>٪۸۱ </a:t>
            </a:r>
            <a:r>
              <a:rPr b="0" lang="fa-IR" sz="3600" spc="-1" strike="noStrike">
                <a:solidFill>
                  <a:srgbClr val="ffffff"/>
                </a:solidFill>
                <a:latin typeface="IRANSans"/>
                <a:cs typeface="IRANSans"/>
              </a:rPr>
              <a:t>سفید‌پوست‌های تشخیص داده </a:t>
            </a:r>
            <a:r>
              <a:rPr b="1" lang="fa-IR" sz="3600" spc="-1" strike="noStrike" u="sng">
                <a:solidFill>
                  <a:srgbClr val="ffffff"/>
                </a:solidFill>
                <a:uFillTx/>
                <a:latin typeface="IRANSans"/>
                <a:cs typeface="IRANSans"/>
              </a:rPr>
              <a:t>نشده</a:t>
            </a:r>
            <a:r>
              <a:rPr b="0" lang="en-US" sz="3600" spc="-1" strike="noStrike">
                <a:solidFill>
                  <a:srgbClr val="ffffff"/>
                </a:solidFill>
                <a:latin typeface="IRANSans"/>
                <a:ea typeface="EB Garamond"/>
              </a:rPr>
              <a:t> جرم دوباره انجام دادند</a:t>
            </a:r>
            <a:endParaRPr b="0" lang="en-US" sz="3600" spc="-1" strike="noStrike">
              <a:solidFill>
                <a:srgbClr val="000000"/>
              </a:solidFill>
              <a:latin typeface="Arial"/>
            </a:endParaRPr>
          </a:p>
        </p:txBody>
      </p:sp>
      <p:sp>
        <p:nvSpPr>
          <p:cNvPr id="91" name="Title 1"/>
          <p:cNvSpPr/>
          <p:nvPr/>
        </p:nvSpPr>
        <p:spPr>
          <a:xfrm>
            <a:off x="0" y="6379200"/>
            <a:ext cx="12191760" cy="478440"/>
          </a:xfrm>
          <a:prstGeom prst="rect">
            <a:avLst/>
          </a:prstGeom>
          <a:noFill/>
          <a:ln w="0">
            <a:noFill/>
          </a:ln>
        </p:spPr>
        <p:style>
          <a:lnRef idx="0"/>
          <a:fillRef idx="0"/>
          <a:effectRef idx="0"/>
          <a:fontRef idx="minor"/>
        </p:style>
        <p:txBody>
          <a:bodyPr anchor="ctr">
            <a:normAutofit/>
          </a:bodyPr>
          <a:p>
            <a:pPr algn="ctr">
              <a:lnSpc>
                <a:spcPct val="90000"/>
              </a:lnSpc>
            </a:pPr>
            <a:r>
              <a:rPr b="0" lang="en-US" sz="2000" spc="-1" strike="noStrike">
                <a:solidFill>
                  <a:srgbClr val="000000"/>
                </a:solidFill>
                <a:latin typeface="IRANSans"/>
                <a:ea typeface="Linux Libertine"/>
              </a:rPr>
              <a:t>COMPAS: Correctional Offender Management Profiling for Alternative Sanctioning </a:t>
            </a:r>
            <a:endParaRPr b="0" lang="en-US" sz="2000" spc="-1" strike="noStrike">
              <a:solidFill>
                <a:srgbClr val="000000"/>
              </a:solidFill>
              <a:latin typeface="Arial"/>
            </a:endParaRPr>
          </a:p>
        </p:txBody>
      </p:sp>
      <p:sp>
        <p:nvSpPr>
          <p:cNvPr id="92" name="Rectangle 1"/>
          <p:cNvSpPr/>
          <p:nvPr/>
        </p:nvSpPr>
        <p:spPr>
          <a:xfrm>
            <a:off x="0" y="0"/>
            <a:ext cx="12191760" cy="6857640"/>
          </a:xfrm>
          <a:prstGeom prst="rect">
            <a:avLst/>
          </a:prstGeom>
          <a:gradFill rotWithShape="0">
            <a:gsLst>
              <a:gs pos="0">
                <a:srgbClr val="ffffff">
                  <a:alpha val="80000"/>
                </a:srgbClr>
              </a:gs>
              <a:gs pos="100000">
                <a:srgbClr val="ffffff">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a-IR" sz="3600" spc="-1" strike="noStrike">
                <a:solidFill>
                  <a:srgbClr val="000000"/>
                </a:solidFill>
                <a:latin typeface="IRANSans"/>
                <a:cs typeface="IRANSans"/>
              </a:rPr>
              <a:t>تصمیم‌گیری بر مبنای داده‌های تاریخی و بدون دخالت قاضی</a:t>
            </a:r>
            <a:endParaRPr b="0" lang="en-US" sz="3600" spc="-1" strike="noStrike">
              <a:solidFill>
                <a:srgbClr val="000000"/>
              </a:solidFill>
              <a:latin typeface="Arial"/>
            </a:endParaRPr>
          </a:p>
          <a:p>
            <a:pPr algn="ctr">
              <a:lnSpc>
                <a:spcPct val="100000"/>
              </a:lnSpc>
            </a:pPr>
            <a:r>
              <a:rPr b="1" lang="fa-IR" sz="3600" spc="-1" strike="noStrike">
                <a:solidFill>
                  <a:srgbClr val="000000"/>
                </a:solidFill>
                <a:latin typeface="IRANSans"/>
                <a:cs typeface="IRANSans"/>
              </a:rPr>
              <a:t>چشم پوشی بر امکان تغییر در فرد، جامعه و قضاوت</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76" name="Content Placeholder 2"/>
          <p:cNvSpPr/>
          <p:nvPr/>
        </p:nvSpPr>
        <p:spPr>
          <a:xfrm>
            <a:off x="5550120" y="1825560"/>
            <a:ext cx="580320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دسته‌بندی داده‌های </a:t>
            </a:r>
            <a:r>
              <a:rPr b="0" lang="en-US" sz="2800" spc="-1" strike="noStrike">
                <a:solidFill>
                  <a:srgbClr val="000000"/>
                </a:solidFill>
                <a:latin typeface="IRANSans"/>
                <a:ea typeface="EB Garamond"/>
              </a:rPr>
              <a:t>MNIST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داده‌های یادگیری چه تاثیری دارند؟</a:t>
            </a:r>
            <a:endParaRPr b="0" lang="en-US" sz="2800" spc="-1" strike="noStrike">
              <a:solidFill>
                <a:srgbClr val="000000"/>
              </a:solidFill>
              <a:latin typeface="Arial"/>
            </a:endParaRPr>
          </a:p>
        </p:txBody>
      </p:sp>
      <p:grpSp>
        <p:nvGrpSpPr>
          <p:cNvPr id="377" name="Group 2"/>
          <p:cNvGrpSpPr/>
          <p:nvPr/>
        </p:nvGrpSpPr>
        <p:grpSpPr>
          <a:xfrm>
            <a:off x="398880" y="1958400"/>
            <a:ext cx="854640" cy="590760"/>
            <a:chOff x="398880" y="1958400"/>
            <a:chExt cx="854640" cy="590760"/>
          </a:xfrm>
        </p:grpSpPr>
        <p:sp>
          <p:nvSpPr>
            <p:cNvPr id="378" name="Freeform: Shape 4"/>
            <p:cNvSpPr/>
            <p:nvPr/>
          </p:nvSpPr>
          <p:spPr>
            <a:xfrm>
              <a:off x="453960" y="2235600"/>
              <a:ext cx="660960" cy="313560"/>
            </a:xfrm>
            <a:custGeom>
              <a:avLst/>
              <a:gdLst>
                <a:gd name="textAreaLeft" fmla="*/ 0 w 660960"/>
                <a:gd name="textAreaRight" fmla="*/ 661320 w 660960"/>
                <a:gd name="textAreaTop" fmla="*/ 0 h 313560"/>
                <a:gd name="textAreaBottom" fmla="*/ 313920 h 313560"/>
              </a:gdLst>
              <a:ahLst/>
              <a:rect l="textAreaLeft" t="textAreaTop" r="textAreaRight" b="textAreaBottom"/>
              <a:pathLst>
                <a:path w="495300" h="321733">
                  <a:moveTo>
                    <a:pt x="0" y="12700"/>
                  </a:moveTo>
                  <a:lnTo>
                    <a:pt x="482600" y="0"/>
                  </a:lnTo>
                  <a:lnTo>
                    <a:pt x="29634" y="165100"/>
                  </a:lnTo>
                  <a:lnTo>
                    <a:pt x="495300" y="152400"/>
                  </a:lnTo>
                  <a:lnTo>
                    <a:pt x="50800" y="321733"/>
                  </a:lnTo>
                  <a:lnTo>
                    <a:pt x="495300" y="309033"/>
                  </a:lnTo>
                </a:path>
              </a:pathLst>
            </a:custGeom>
            <a:noFill/>
            <a:ln>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79" name="TextBox 5"/>
            <p:cNvSpPr/>
            <p:nvPr/>
          </p:nvSpPr>
          <p:spPr>
            <a:xfrm>
              <a:off x="398880" y="1958400"/>
              <a:ext cx="8546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a-IR" sz="1200" spc="-1" strike="noStrike">
                  <a:solidFill>
                    <a:srgbClr val="c00000"/>
                  </a:solidFill>
                  <a:latin typeface="IRANSans"/>
                  <a:cs typeface="IRANSans"/>
                </a:rPr>
                <a:t>ترتیب تاثیر</a:t>
              </a:r>
              <a:endParaRPr b="0" lang="en-US" sz="1200" spc="-1" strike="noStrike">
                <a:solidFill>
                  <a:srgbClr val="000000"/>
                </a:solidFill>
                <a:latin typeface="Arial"/>
              </a:endParaRPr>
            </a:p>
          </p:txBody>
        </p:sp>
      </p:grpSp>
      <p:pic>
        <p:nvPicPr>
          <p:cNvPr id="380" name="Picture 6" descr="A screenshot of a video game&#10;&#10;Description automatically generated"/>
          <p:cNvPicPr/>
          <p:nvPr/>
        </p:nvPicPr>
        <p:blipFill>
          <a:blip r:embed="rId1"/>
          <a:stretch/>
        </p:blipFill>
        <p:spPr>
          <a:xfrm>
            <a:off x="5931000" y="4083840"/>
            <a:ext cx="5323320" cy="2224080"/>
          </a:xfrm>
          <a:prstGeom prst="rect">
            <a:avLst/>
          </a:prstGeom>
          <a:ln w="0">
            <a:noFill/>
          </a:ln>
        </p:spPr>
      </p:pic>
      <p:pic>
        <p:nvPicPr>
          <p:cNvPr id="381" name="Picture 7" descr="A collage of numbers&#10;&#10;Description automatically generated"/>
          <p:cNvPicPr/>
          <p:nvPr/>
        </p:nvPicPr>
        <p:blipFill>
          <a:blip r:embed="rId2"/>
          <a:stretch/>
        </p:blipFill>
        <p:spPr>
          <a:xfrm>
            <a:off x="551160" y="2817360"/>
            <a:ext cx="3968280" cy="3561480"/>
          </a:xfrm>
          <a:prstGeom prst="rect">
            <a:avLst/>
          </a:prstGeom>
          <a:ln w="0">
            <a:noFill/>
          </a:ln>
        </p:spPr>
      </p:pic>
    </p:spTree>
  </p:cSld>
  <mc:AlternateContent>
    <mc:Choice Requires="p14">
      <p:transition spd="slow" p14:dur="2000"/>
    </mc:Choice>
    <mc:Fallback>
      <p:transition spd="slow"/>
    </mc:Fallback>
  </mc:AlternateContent>
  <p:timing>
    <p:tnLst>
      <p:par>
        <p:cTn id="135" dur="indefinite" restart="never" nodeType="tmRoot">
          <p:childTnLst>
            <p:seq>
              <p:cTn id="136" dur="indefinite" nodeType="mainSeq">
                <p:childTnLst>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381"/>
                                        </p:tgtEl>
                                        <p:attrNameLst>
                                          <p:attrName>style.visibility</p:attrName>
                                        </p:attrNameLst>
                                      </p:cBhvr>
                                      <p:to>
                                        <p:strVal val="visible"/>
                                      </p:to>
                                    </p:set>
                                  </p:childTnLst>
                                </p:cTn>
                              </p:par>
                              <p:par>
                                <p:cTn id="141" nodeType="withEffect" fill="hold" presetClass="entr" presetID="1">
                                  <p:stCondLst>
                                    <p:cond delay="0"/>
                                  </p:stCondLst>
                                  <p:childTnLst>
                                    <p:set>
                                      <p:cBhvr>
                                        <p:cTn id="142"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83" name="Content Placeholder 2"/>
          <p:cNvSpPr/>
          <p:nvPr/>
        </p:nvSpPr>
        <p:spPr>
          <a:xfrm>
            <a:off x="5550120" y="1825560"/>
            <a:ext cx="580320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دسته‌بندی داده‌های </a:t>
            </a:r>
            <a:r>
              <a:rPr b="0" lang="en-US" sz="2800" spc="-1" strike="noStrike">
                <a:solidFill>
                  <a:srgbClr val="000000"/>
                </a:solidFill>
                <a:latin typeface="IRANSans"/>
                <a:ea typeface="EB Garamond"/>
              </a:rPr>
              <a:t>MNIST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داده‌های یادگیری چه تاثیری دارند؟</a:t>
            </a:r>
            <a:endParaRPr b="0" lang="en-US" sz="2800" spc="-1" strike="noStrike">
              <a:solidFill>
                <a:srgbClr val="000000"/>
              </a:solidFill>
              <a:latin typeface="Arial"/>
            </a:endParaRPr>
          </a:p>
        </p:txBody>
      </p:sp>
      <p:grpSp>
        <p:nvGrpSpPr>
          <p:cNvPr id="384" name="Group 2"/>
          <p:cNvGrpSpPr/>
          <p:nvPr/>
        </p:nvGrpSpPr>
        <p:grpSpPr>
          <a:xfrm>
            <a:off x="398880" y="1958400"/>
            <a:ext cx="854640" cy="590760"/>
            <a:chOff x="398880" y="1958400"/>
            <a:chExt cx="854640" cy="590760"/>
          </a:xfrm>
        </p:grpSpPr>
        <p:sp>
          <p:nvSpPr>
            <p:cNvPr id="385" name="Freeform: Shape 4"/>
            <p:cNvSpPr/>
            <p:nvPr/>
          </p:nvSpPr>
          <p:spPr>
            <a:xfrm>
              <a:off x="453960" y="2235600"/>
              <a:ext cx="660960" cy="313560"/>
            </a:xfrm>
            <a:custGeom>
              <a:avLst/>
              <a:gdLst>
                <a:gd name="textAreaLeft" fmla="*/ 0 w 660960"/>
                <a:gd name="textAreaRight" fmla="*/ 661320 w 660960"/>
                <a:gd name="textAreaTop" fmla="*/ 0 h 313560"/>
                <a:gd name="textAreaBottom" fmla="*/ 313920 h 313560"/>
              </a:gdLst>
              <a:ahLst/>
              <a:rect l="textAreaLeft" t="textAreaTop" r="textAreaRight" b="textAreaBottom"/>
              <a:pathLst>
                <a:path w="495300" h="321733">
                  <a:moveTo>
                    <a:pt x="0" y="12700"/>
                  </a:moveTo>
                  <a:lnTo>
                    <a:pt x="482600" y="0"/>
                  </a:lnTo>
                  <a:lnTo>
                    <a:pt x="29634" y="165100"/>
                  </a:lnTo>
                  <a:lnTo>
                    <a:pt x="495300" y="152400"/>
                  </a:lnTo>
                  <a:lnTo>
                    <a:pt x="50800" y="321733"/>
                  </a:lnTo>
                  <a:lnTo>
                    <a:pt x="495300" y="309033"/>
                  </a:lnTo>
                </a:path>
              </a:pathLst>
            </a:custGeom>
            <a:noFill/>
            <a:ln>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86" name="TextBox 5"/>
            <p:cNvSpPr/>
            <p:nvPr/>
          </p:nvSpPr>
          <p:spPr>
            <a:xfrm>
              <a:off x="398880" y="1958400"/>
              <a:ext cx="8546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a-IR" sz="1200" spc="-1" strike="noStrike">
                  <a:solidFill>
                    <a:srgbClr val="c00000"/>
                  </a:solidFill>
                  <a:latin typeface="IRANSans"/>
                  <a:cs typeface="IRANSans"/>
                </a:rPr>
                <a:t>ترتیب تاثیر</a:t>
              </a:r>
              <a:endParaRPr b="0" lang="en-US" sz="1200" spc="-1" strike="noStrike">
                <a:solidFill>
                  <a:srgbClr val="000000"/>
                </a:solidFill>
                <a:latin typeface="Arial"/>
              </a:endParaRPr>
            </a:p>
          </p:txBody>
        </p:sp>
      </p:grpSp>
      <p:pic>
        <p:nvPicPr>
          <p:cNvPr id="387" name="Picture 8" descr="A purple and white rectangles&#10;&#10;Description automatically generated"/>
          <p:cNvPicPr/>
          <p:nvPr/>
        </p:nvPicPr>
        <p:blipFill>
          <a:blip r:embed="rId1"/>
          <a:stretch/>
        </p:blipFill>
        <p:spPr>
          <a:xfrm>
            <a:off x="5931000" y="4083840"/>
            <a:ext cx="5323320" cy="2224080"/>
          </a:xfrm>
          <a:prstGeom prst="rect">
            <a:avLst/>
          </a:prstGeom>
          <a:ln w="0">
            <a:noFill/>
          </a:ln>
        </p:spPr>
      </p:pic>
      <p:pic>
        <p:nvPicPr>
          <p:cNvPr id="388" name="Picture 10" descr="A screenshot of numbers&#10;&#10;Description automatically generated"/>
          <p:cNvPicPr/>
          <p:nvPr/>
        </p:nvPicPr>
        <p:blipFill>
          <a:blip r:embed="rId2"/>
          <a:stretch/>
        </p:blipFill>
        <p:spPr>
          <a:xfrm>
            <a:off x="551160" y="2817360"/>
            <a:ext cx="3968280" cy="3561480"/>
          </a:xfrm>
          <a:prstGeom prst="rect">
            <a:avLst/>
          </a:prstGeom>
          <a:ln w="0">
            <a:noFill/>
          </a:ln>
        </p:spPr>
      </p:pic>
    </p:spTree>
  </p:cSld>
  <mc:AlternateContent>
    <mc:Choice Requires="p14">
      <p:transition spd="slow" p14:dur="2000"/>
    </mc:Choice>
    <mc:Fallback>
      <p:transition spd="slow"/>
    </mc:Fallback>
  </mc:AlternateContent>
  <p:timing>
    <p:tnLst>
      <p:par>
        <p:cTn id="143" dur="indefinite" restart="never" nodeType="tmRoot">
          <p:childTnLst>
            <p:seq>
              <p:cTn id="144" dur="indefinite" nodeType="mainSeq">
                <p:childTnLst>
                  <p:par>
                    <p:cTn id="145" fill="hold">
                      <p:stCondLst>
                        <p:cond delay="0"/>
                      </p:stCondLst>
                      <p:childTnLst>
                        <p:par>
                          <p:cTn id="146" fill="hold">
                            <p:stCondLst>
                              <p:cond delay="0"/>
                            </p:stCondLst>
                            <p:childTnLst>
                              <p:par>
                                <p:cTn id="147" nodeType="withEffect" fill="hold" presetClass="entr" presetID="1">
                                  <p:stCondLst>
                                    <p:cond delay="0"/>
                                  </p:stCondLst>
                                  <p:childTnLst>
                                    <p:set>
                                      <p:cBhvr>
                                        <p:cTn id="148" dur="1" fill="hold">
                                          <p:stCondLst>
                                            <p:cond delay="0"/>
                                          </p:stCondLst>
                                        </p:cTn>
                                        <p:tgtEl>
                                          <p:spTgt spid="384"/>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90" name="Content Placeholder 2"/>
          <p:cNvSpPr/>
          <p:nvPr/>
        </p:nvSpPr>
        <p:spPr>
          <a:xfrm>
            <a:off x="5550120" y="1825560"/>
            <a:ext cx="580320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دسته‌بندی داده‌های </a:t>
            </a:r>
            <a:r>
              <a:rPr b="0" lang="en-US" sz="2800" spc="-1" strike="noStrike">
                <a:solidFill>
                  <a:srgbClr val="000000"/>
                </a:solidFill>
                <a:latin typeface="IRANSans"/>
                <a:ea typeface="EB Garamond"/>
              </a:rPr>
              <a:t>MNIST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داده‌های یادگیری چه تاثیری دارند؟</a:t>
            </a:r>
            <a:endParaRPr b="0" lang="en-US" sz="2800" spc="-1" strike="noStrike">
              <a:solidFill>
                <a:srgbClr val="000000"/>
              </a:solidFill>
              <a:latin typeface="Arial"/>
            </a:endParaRPr>
          </a:p>
        </p:txBody>
      </p:sp>
      <p:grpSp>
        <p:nvGrpSpPr>
          <p:cNvPr id="391" name="Group 2"/>
          <p:cNvGrpSpPr/>
          <p:nvPr/>
        </p:nvGrpSpPr>
        <p:grpSpPr>
          <a:xfrm>
            <a:off x="398880" y="1958400"/>
            <a:ext cx="854640" cy="590760"/>
            <a:chOff x="398880" y="1958400"/>
            <a:chExt cx="854640" cy="590760"/>
          </a:xfrm>
        </p:grpSpPr>
        <p:sp>
          <p:nvSpPr>
            <p:cNvPr id="392" name="Freeform: Shape 4"/>
            <p:cNvSpPr/>
            <p:nvPr/>
          </p:nvSpPr>
          <p:spPr>
            <a:xfrm>
              <a:off x="453960" y="2235600"/>
              <a:ext cx="660960" cy="313560"/>
            </a:xfrm>
            <a:custGeom>
              <a:avLst/>
              <a:gdLst>
                <a:gd name="textAreaLeft" fmla="*/ 0 w 660960"/>
                <a:gd name="textAreaRight" fmla="*/ 661320 w 660960"/>
                <a:gd name="textAreaTop" fmla="*/ 0 h 313560"/>
                <a:gd name="textAreaBottom" fmla="*/ 313920 h 313560"/>
              </a:gdLst>
              <a:ahLst/>
              <a:rect l="textAreaLeft" t="textAreaTop" r="textAreaRight" b="textAreaBottom"/>
              <a:pathLst>
                <a:path w="495300" h="321733">
                  <a:moveTo>
                    <a:pt x="0" y="12700"/>
                  </a:moveTo>
                  <a:lnTo>
                    <a:pt x="482600" y="0"/>
                  </a:lnTo>
                  <a:lnTo>
                    <a:pt x="29634" y="165100"/>
                  </a:lnTo>
                  <a:lnTo>
                    <a:pt x="495300" y="152400"/>
                  </a:lnTo>
                  <a:lnTo>
                    <a:pt x="50800" y="321733"/>
                  </a:lnTo>
                  <a:lnTo>
                    <a:pt x="495300" y="309033"/>
                  </a:lnTo>
                </a:path>
              </a:pathLst>
            </a:custGeom>
            <a:noFill/>
            <a:ln>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93" name="TextBox 5"/>
            <p:cNvSpPr/>
            <p:nvPr/>
          </p:nvSpPr>
          <p:spPr>
            <a:xfrm>
              <a:off x="398880" y="1958400"/>
              <a:ext cx="854640" cy="272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fa-IR" sz="1200" spc="-1" strike="noStrike">
                  <a:solidFill>
                    <a:srgbClr val="c00000"/>
                  </a:solidFill>
                  <a:latin typeface="IRANSans"/>
                  <a:cs typeface="IRANSans"/>
                </a:rPr>
                <a:t>ترتیب تاثیر</a:t>
              </a:r>
              <a:endParaRPr b="0" lang="en-US" sz="1200" spc="-1" strike="noStrike">
                <a:solidFill>
                  <a:srgbClr val="000000"/>
                </a:solidFill>
                <a:latin typeface="Arial"/>
              </a:endParaRPr>
            </a:p>
          </p:txBody>
        </p:sp>
      </p:grpSp>
      <p:pic>
        <p:nvPicPr>
          <p:cNvPr id="394" name="Picture 10" descr="A screenshot of numbers&#10;&#10;Description automatically generated"/>
          <p:cNvPicPr/>
          <p:nvPr/>
        </p:nvPicPr>
        <p:blipFill>
          <a:blip r:embed="rId1"/>
          <a:stretch/>
        </p:blipFill>
        <p:spPr>
          <a:xfrm>
            <a:off x="551160" y="2817360"/>
            <a:ext cx="3968280" cy="3561480"/>
          </a:xfrm>
          <a:prstGeom prst="rect">
            <a:avLst/>
          </a:prstGeom>
          <a:ln w="0">
            <a:noFill/>
          </a:ln>
        </p:spPr>
      </p:pic>
      <p:cxnSp>
        <p:nvCxnSpPr>
          <p:cNvPr id="395" name="Straight Connector 7"/>
          <p:cNvCxnSpPr/>
          <p:nvPr/>
        </p:nvCxnSpPr>
        <p:spPr>
          <a:xfrm>
            <a:off x="357840" y="6164280"/>
            <a:ext cx="4373640" cy="360"/>
          </a:xfrm>
          <a:prstGeom prst="straightConnector1">
            <a:avLst/>
          </a:prstGeom>
          <a:ln w="57150">
            <a:solidFill>
              <a:srgbClr val="c00000"/>
            </a:solidFill>
          </a:ln>
        </p:spPr>
      </p:cxnSp>
      <p:pic>
        <p:nvPicPr>
          <p:cNvPr id="396" name="Picture 12" descr=""/>
          <p:cNvPicPr/>
          <p:nvPr/>
        </p:nvPicPr>
        <p:blipFill>
          <a:blip r:embed="rId2"/>
          <a:stretch/>
        </p:blipFill>
        <p:spPr>
          <a:xfrm>
            <a:off x="5931000" y="4079160"/>
            <a:ext cx="5314680" cy="2228400"/>
          </a:xfrm>
          <a:prstGeom prst="rect">
            <a:avLst/>
          </a:prstGeom>
          <a:ln w="0">
            <a:noFill/>
          </a:ln>
        </p:spPr>
      </p:pic>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0"/>
                      </p:stCondLst>
                      <p:childTnLst>
                        <p:par>
                          <p:cTn id="154" fill="hold">
                            <p:stCondLst>
                              <p:cond delay="0"/>
                            </p:stCondLst>
                            <p:childTnLst>
                              <p:par>
                                <p:cTn id="155" nodeType="withEffect" fill="hold" presetClass="entr" presetID="1">
                                  <p:stCondLst>
                                    <p:cond delay="0"/>
                                  </p:stCondLst>
                                  <p:childTnLst>
                                    <p:set>
                                      <p:cBhvr>
                                        <p:cTn id="156" dur="1" fill="hold">
                                          <p:stCondLst>
                                            <p:cond delay="0"/>
                                          </p:stCondLst>
                                        </p:cTn>
                                        <p:tgtEl>
                                          <p:spTgt spid="391"/>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398" name="Content Placeholder 2"/>
          <p:cNvSpPr/>
          <p:nvPr/>
        </p:nvSpPr>
        <p:spPr>
          <a:xfrm>
            <a:off x="5550120" y="1825560"/>
            <a:ext cx="580320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دسته‌بندی داده‌های </a:t>
            </a:r>
            <a:r>
              <a:rPr b="0" lang="en-US" sz="2800" spc="-1" strike="noStrike">
                <a:solidFill>
                  <a:srgbClr val="000000"/>
                </a:solidFill>
                <a:latin typeface="IRANSans"/>
                <a:ea typeface="EB Garamond"/>
              </a:rPr>
              <a:t>MNIST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داده‌های یادگیری چه تاثیری دارند؟</a:t>
            </a:r>
            <a:endParaRPr b="0" lang="en-US" sz="2800" spc="-1" strike="noStrike">
              <a:solidFill>
                <a:srgbClr val="000000"/>
              </a:solidFill>
              <a:latin typeface="Arial"/>
            </a:endParaRPr>
          </a:p>
          <a:p>
            <a:pPr algn="r" rtl="1">
              <a:lnSpc>
                <a:spcPct val="90000"/>
              </a:lnSpc>
              <a:spcBef>
                <a:spcPts val="1001"/>
              </a:spcBef>
            </a:pPr>
            <a:endParaRPr b="0" lang="en-US" sz="2800" spc="-1" strike="noStrike">
              <a:solidFill>
                <a:srgbClr val="000000"/>
              </a:solidFill>
              <a:latin typeface="Arial"/>
            </a:endParaRPr>
          </a:p>
          <a:p>
            <a:pPr algn="r" rtl="1">
              <a:lnSpc>
                <a:spcPct val="90000"/>
              </a:lnSpc>
              <a:spcBef>
                <a:spcPts val="1001"/>
              </a:spcBef>
            </a:pPr>
            <a:endParaRPr b="0" lang="en-US" sz="2800" spc="-1" strike="noStrike">
              <a:solidFill>
                <a:srgbClr val="000000"/>
              </a:solidFill>
              <a:latin typeface="Arial"/>
            </a:endParaRPr>
          </a:p>
          <a:p>
            <a:pPr algn="r" rtl="1">
              <a:lnSpc>
                <a:spcPct val="90000"/>
              </a:lnSpc>
              <a:spcBef>
                <a:spcPts val="1001"/>
              </a:spcBef>
            </a:pPr>
            <a:endParaRPr b="0" lang="en-US" sz="2800" spc="-1" strike="noStrike">
              <a:solidFill>
                <a:srgbClr val="000000"/>
              </a:solidFill>
              <a:latin typeface="Arial"/>
            </a:endParaRPr>
          </a:p>
          <a:p>
            <a:pPr algn="r" rtl="1">
              <a:lnSpc>
                <a:spcPct val="90000"/>
              </a:lnSpc>
              <a:spcBef>
                <a:spcPts val="1001"/>
              </a:spcBef>
            </a:pPr>
            <a:endParaRPr b="0" lang="en-US" sz="2800" spc="-1" strike="noStrike">
              <a:solidFill>
                <a:srgbClr val="000000"/>
              </a:solidFill>
              <a:latin typeface="Arial"/>
            </a:endParaRPr>
          </a:p>
          <a:p>
            <a:pPr algn="r" rtl="1">
              <a:lnSpc>
                <a:spcPct val="90000"/>
              </a:lnSpc>
              <a:spcBef>
                <a:spcPts val="1001"/>
              </a:spcBef>
            </a:pP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جدا سازی حافظه و پردازش!</a:t>
            </a:r>
            <a:endParaRPr b="0" lang="en-US" sz="2800" spc="-1" strike="noStrike">
              <a:solidFill>
                <a:srgbClr val="000000"/>
              </a:solidFill>
              <a:latin typeface="Arial"/>
            </a:endParaRPr>
          </a:p>
        </p:txBody>
      </p:sp>
      <p:graphicFrame>
        <p:nvGraphicFramePr>
          <p:cNvPr id="399" name="Chart 18"/>
          <p:cNvGraphicFramePr/>
          <p:nvPr/>
        </p:nvGraphicFramePr>
        <p:xfrm>
          <a:off x="1357200" y="2349720"/>
          <a:ext cx="5982120" cy="3962160"/>
        </p:xfrm>
        <a:graphic>
          <a:graphicData uri="http://schemas.openxmlformats.org/drawingml/2006/chart">
            <c:chart xmlns:c="http://schemas.openxmlformats.org/drawingml/2006/chart" xmlns:r="http://schemas.openxmlformats.org/officeDocument/2006/relationships" r:id="rId1"/>
          </a:graphicData>
        </a:graphic>
      </p:graphicFrame>
      <p:sp>
        <p:nvSpPr>
          <p:cNvPr id="400" name="TextBox 21"/>
          <p:cNvSpPr/>
          <p:nvPr/>
        </p:nvSpPr>
        <p:spPr>
          <a:xfrm>
            <a:off x="3962160" y="3360240"/>
            <a:ext cx="2204640" cy="363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chemeClr val="accent2"/>
                </a:solidFill>
                <a:latin typeface="IRANSans"/>
                <a:cs typeface="IRANSans"/>
              </a:rPr>
              <a:t>مدل پایه هم اندازه</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indefinite"/>
                      </p:stCondLst>
                      <p:childTnLst>
                        <p:par>
                          <p:cTn id="162" fill="hold">
                            <p:stCondLst>
                              <p:cond delay="0"/>
                            </p:stCondLst>
                            <p:childTnLst>
                              <p:par>
                                <p:cTn id="163" nodeType="clickEffect" fill="hold" presetClass="entr" presetID="1">
                                  <p:stCondLst>
                                    <p:cond delay="0"/>
                                  </p:stCondLst>
                                  <p:childTnLst>
                                    <p:set>
                                      <p:cBhvr>
                                        <p:cTn id="164" dur="1" fill="hold">
                                          <p:stCondLst>
                                            <p:cond delay="0"/>
                                          </p:stCondLst>
                                        </p:cTn>
                                        <p:tgtEl>
                                          <p:spTgt spid="400"/>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39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کاربرد: تشخیص نمونه‌ی خارج از توزیع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OOD</a:t>
            </a:r>
            <a:r>
              <a:rPr b="0" lang="en-US" sz="4400" spc="-1" strike="noStrike">
                <a:solidFill>
                  <a:srgbClr val="000000"/>
                </a:solidFill>
                <a:latin typeface="IRANSans"/>
                <a:ea typeface="EB Garamond"/>
              </a:rPr>
              <a:t>)</a:t>
            </a:r>
            <a:endParaRPr b="0" lang="da-DK" sz="4400" spc="-1" strike="noStrike">
              <a:solidFill>
                <a:srgbClr val="000000"/>
              </a:solidFill>
              <a:latin typeface="Calibri"/>
            </a:endParaRPr>
          </a:p>
        </p:txBody>
      </p:sp>
      <p:sp>
        <p:nvSpPr>
          <p:cNvPr id="402"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تشخیص نمونه‌ی خارج از توزیع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Out Of Distribution</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تاثیر  در تصمیم مدل بر  : </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روش آنی: تاثیر کناری نمونه (</a:t>
            </a:r>
            <a:r>
              <a:rPr b="0" lang="en-US" sz="2800" spc="-1" strike="noStrike">
                <a:solidFill>
                  <a:srgbClr val="000000"/>
                </a:solidFill>
                <a:latin typeface="IRANSans"/>
                <a:ea typeface="EB Garamond"/>
              </a:rPr>
              <a:t>marginalized sample influence</a:t>
            </a:r>
            <a:r>
              <a:rPr b="0" lang="en-US" sz="2800" spc="-1" strike="noStrike">
                <a:solidFill>
                  <a:srgbClr val="000000"/>
                </a:solidFill>
                <a:latin typeface="IRANSans"/>
                <a:ea typeface="EB Garamond"/>
              </a:rPr>
              <a:t>)</a:t>
            </a:r>
            <a:endParaRPr b="0" lang="da-DK" sz="2800" spc="-1" strike="noStrike">
              <a:solidFill>
                <a:srgbClr val="000000"/>
              </a:solidFill>
              <a:latin typeface="Calibri"/>
            </a:endParaRPr>
          </a:p>
          <a:p>
            <a:pPr indent="0" algn="r" rtl="1">
              <a:lnSpc>
                <a:spcPct val="90000"/>
              </a:lnSpc>
              <a:spcBef>
                <a:spcPts val="1001"/>
              </a:spcBef>
              <a:buNone/>
              <a:tabLst>
                <a:tab algn="l" pos="0"/>
              </a:tabLst>
            </a:pPr>
            <a:endParaRPr b="0" lang="da-DK"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69" dur="indefinite" restart="never" nodeType="tmRoot">
          <p:childTnLst>
            <p:seq>
              <p:cTn id="170" dur="indefinite" nodeType="mainSeq">
                <p:childTnLst>
                  <p:par>
                    <p:cTn id="171" fill="hold">
                      <p:stCondLst>
                        <p:cond delay="indefinite"/>
                      </p:stCondLst>
                      <p:childTnLst>
                        <p:par>
                          <p:cTn id="172" fill="hold">
                            <p:stCondLst>
                              <p:cond delay="0"/>
                            </p:stCondLst>
                            <p:childTnLst>
                              <p:par>
                                <p:cTn id="173" nodeType="clickEffect" fill="hold" presetClass="entr" presetID="1">
                                  <p:stCondLst>
                                    <p:cond delay="0"/>
                                  </p:stCondLst>
                                  <p:childTnLst>
                                    <p:set>
                                      <p:cBhvr>
                                        <p:cTn id="174" dur="1" fill="hold">
                                          <p:stCondLst>
                                            <p:cond delay="0"/>
                                          </p:stCondLst>
                                        </p:cTn>
                                        <p:tgtEl>
                                          <p:spTgt spid="402">
                                            <p:txEl>
                                              <p:pRg st="2" end="2"/>
                                            </p:txEl>
                                          </p:spTgt>
                                        </p:tgtEl>
                                        <p:attrNameLst>
                                          <p:attrName>style.visibility</p:attrName>
                                        </p:attrNameLst>
                                      </p:cBhvr>
                                      <p:to>
                                        <p:strVal val="visible"/>
                                      </p:to>
                                    </p:set>
                                  </p:childTnLst>
                                </p:cTn>
                              </p:par>
                              <p:par>
                                <p:cTn id="175" nodeType="withEffect" fill="hold" presetClass="entr" presetID="1">
                                  <p:stCondLst>
                                    <p:cond delay="0"/>
                                  </p:stCondLst>
                                  <p:childTnLst>
                                    <p:set>
                                      <p:cBhvr>
                                        <p:cTn id="176" dur="1" fill="hold">
                                          <p:stCondLst>
                                            <p:cond delay="0"/>
                                          </p:stCondLst>
                                        </p:cTn>
                                        <p:tgtEl>
                                          <p:spTgt spid="402">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کاربرد: تشخیص نمونه‌ی خارج از توزیع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OOD</a:t>
            </a:r>
            <a:r>
              <a:rPr b="0" lang="en-US" sz="4400" spc="-1" strike="noStrike">
                <a:solidFill>
                  <a:srgbClr val="000000"/>
                </a:solidFill>
                <a:latin typeface="IRANSans"/>
                <a:ea typeface="EB Garamond"/>
              </a:rPr>
              <a:t>)</a:t>
            </a:r>
            <a:endParaRPr b="0" lang="da-DK" sz="4400" spc="-1" strike="noStrike">
              <a:solidFill>
                <a:srgbClr val="000000"/>
              </a:solidFill>
              <a:latin typeface="Calibri"/>
            </a:endParaRPr>
          </a:p>
        </p:txBody>
      </p:sp>
      <p:graphicFrame>
        <p:nvGraphicFramePr>
          <p:cNvPr id="404" name="Table 3"/>
          <p:cNvGraphicFramePr/>
          <p:nvPr/>
        </p:nvGraphicFramePr>
        <p:xfrm>
          <a:off x="520560" y="1550160"/>
          <a:ext cx="3586680" cy="4840200"/>
        </p:xfrm>
        <a:graphic>
          <a:graphicData uri="http://schemas.openxmlformats.org/drawingml/2006/table">
            <a:tbl>
              <a:tblPr/>
              <a:tblGrid>
                <a:gridCol w="2688120"/>
                <a:gridCol w="898560"/>
              </a:tblGrid>
              <a:tr h="370800">
                <a:tc>
                  <a:txBody>
                    <a:bodyPr anchor="t">
                      <a:noAutofit/>
                    </a:bodyPr>
                    <a:p>
                      <a:pPr>
                        <a:lnSpc>
                          <a:spcPct val="100000"/>
                        </a:lnSpc>
                      </a:pPr>
                      <a:r>
                        <a:rPr b="1" lang="en-US" sz="1200" spc="-1" strike="noStrike">
                          <a:solidFill>
                            <a:srgbClr val="000000"/>
                          </a:solidFill>
                          <a:latin typeface="EB Garamond"/>
                          <a:ea typeface="EB Garamond"/>
                        </a:rPr>
                        <a:t>Method</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28080">
                      <a:solidFill>
                        <a:srgbClr val="000000"/>
                      </a:solidFill>
                    </a:lnB>
                    <a:noFill/>
                  </a:tcPr>
                </a:tc>
                <a:tc>
                  <a:txBody>
                    <a:bodyPr anchor="t">
                      <a:noAutofit/>
                    </a:bodyPr>
                    <a:p>
                      <a:pPr algn="ctr">
                        <a:lnSpc>
                          <a:spcPct val="100000"/>
                        </a:lnSpc>
                      </a:pPr>
                      <a:r>
                        <a:rPr b="1" lang="en-US" sz="1200" spc="-1" strike="noStrike">
                          <a:solidFill>
                            <a:srgbClr val="000000"/>
                          </a:solidFill>
                          <a:latin typeface="EB Garamond"/>
                          <a:ea typeface="EB Garamond"/>
                        </a:rPr>
                        <a:t>OOD acc.</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28080">
                      <a:solidFill>
                        <a:srgbClr val="000000"/>
                      </a:solidFill>
                    </a:lnB>
                    <a:noFill/>
                  </a:tcPr>
                </a:tc>
              </a:tr>
              <a:tr h="370800">
                <a:tc>
                  <a:txBody>
                    <a:bodyPr anchor="t">
                      <a:noAutofit/>
                    </a:bodyPr>
                    <a:p>
                      <a:pPr>
                        <a:lnSpc>
                          <a:spcPct val="100000"/>
                        </a:lnSpc>
                      </a:pPr>
                      <a:r>
                        <a:rPr b="0" lang="en-US" sz="1200" spc="-1" strike="noStrike">
                          <a:solidFill>
                            <a:schemeClr val="dk1"/>
                          </a:solidFill>
                          <a:latin typeface="EB Garamond"/>
                          <a:ea typeface="EB Garamond"/>
                        </a:rPr>
                        <a:t>Parameter change rate </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28080">
                      <a:solidFill>
                        <a:srgbClr val="000000"/>
                      </a:solidFill>
                    </a:lnT>
                    <a:lnB w="28080">
                      <a:solidFill>
                        <a:srgbClr val="000000"/>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0.920</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28080">
                      <a:solidFill>
                        <a:srgbClr val="000000"/>
                      </a:solidFill>
                    </a:lnT>
                    <a:lnB w="28080">
                      <a:solidFill>
                        <a:srgbClr val="000000"/>
                      </a:solidFill>
                    </a:lnB>
                    <a:noFill/>
                  </a:tcPr>
                </a:tc>
              </a:tr>
              <a:tr h="370800">
                <a:tc>
                  <a:txBody>
                    <a:bodyPr anchor="t">
                      <a:noAutofit/>
                    </a:bodyPr>
                    <a:p>
                      <a:pPr>
                        <a:lnSpc>
                          <a:spcPct val="100000"/>
                        </a:lnSpc>
                      </a:pPr>
                      <a:r>
                        <a:rPr b="0" lang="en-US" sz="1200" spc="-1" strike="noStrike">
                          <a:solidFill>
                            <a:schemeClr val="dk1"/>
                          </a:solidFill>
                          <a:latin typeface="EB Garamond"/>
                          <a:ea typeface="EB Garamond"/>
                        </a:rPr>
                        <a:t>Parameter curvature </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0.919</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pPr>
                      <a:r>
                        <a:rPr b="0" lang="en-US" sz="1200" spc="-1" strike="noStrike">
                          <a:solidFill>
                            <a:schemeClr val="dk1"/>
                          </a:solidFill>
                          <a:latin typeface="EB Garamond"/>
                          <a:ea typeface="EB Garamond"/>
                        </a:rPr>
                        <a:t>Max Prediction</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0.916</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pPr>
                      <a:r>
                        <a:rPr b="0" lang="en-US" sz="1200" spc="-1" strike="noStrike">
                          <a:solidFill>
                            <a:schemeClr val="dk1"/>
                          </a:solidFill>
                          <a:latin typeface="EB Garamond"/>
                          <a:ea typeface="EB Garamond"/>
                        </a:rPr>
                        <a:t>Nearest neighbor (activation)</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gn="ctr">
                        <a:lnSpc>
                          <a:spcPct val="100000"/>
                        </a:lnSpc>
                      </a:pPr>
                      <a:r>
                        <a:rPr b="1" lang="en-US" sz="1200" spc="-1" strike="noStrike">
                          <a:solidFill>
                            <a:schemeClr val="dk1"/>
                          </a:solidFill>
                          <a:latin typeface="EB Garamond"/>
                          <a:ea typeface="EB Garamond"/>
                        </a:rPr>
                        <a:t>0.960</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Nearest neighbor (pixels)</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000000"/>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0.816</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000000"/>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P-value Avg. Active. + Max pred.</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0.968</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P-value Avg. Active. + </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000000"/>
                      </a:solidFill>
                    </a:lnB>
                    <a:noFill/>
                  </a:tcPr>
                </a:tc>
                <a:tc>
                  <a:txBody>
                    <a:bodyPr anchor="t">
                      <a:noAutofit/>
                    </a:bodyPr>
                    <a:p>
                      <a:pPr algn="ctr">
                        <a:lnSpc>
                          <a:spcPct val="100000"/>
                        </a:lnSpc>
                      </a:pPr>
                      <a:r>
                        <a:rPr b="1" lang="en-US" sz="1200" spc="-1" strike="noStrike">
                          <a:solidFill>
                            <a:schemeClr val="dk1"/>
                          </a:solidFill>
                          <a:latin typeface="EB Garamond"/>
                          <a:ea typeface="EB Garamond"/>
                        </a:rPr>
                        <a:t>0.970</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000000"/>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Marginalized Sample Contrib. (64spe)</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c>
                  <a:txBody>
                    <a:bodyPr anchor="t">
                      <a:noAutofit/>
                    </a:bodyPr>
                    <a:p>
                      <a:pPr algn="ctr">
                        <a:lnSpc>
                          <a:spcPct val="100000"/>
                        </a:lnSpc>
                        <a:tabLst>
                          <a:tab algn="l" pos="0"/>
                        </a:tabLst>
                      </a:pPr>
                      <a:r>
                        <a:rPr b="0" lang="en-US" sz="1200" spc="-1" strike="noStrike">
                          <a:solidFill>
                            <a:schemeClr val="dk1"/>
                          </a:solidFill>
                          <a:latin typeface="EB Garamond"/>
                          <a:ea typeface="EB Garamond"/>
                        </a:rPr>
                        <a:t>0.957</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Marginalized Sample Importance (32 spe)</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c>
                  <a:txBody>
                    <a:bodyPr anchor="t">
                      <a:noAutofit/>
                    </a:bodyPr>
                    <a:p>
                      <a:pPr algn="ctr">
                        <a:lnSpc>
                          <a:spcPct val="100000"/>
                        </a:lnSpc>
                      </a:pPr>
                      <a:r>
                        <a:rPr b="0" lang="en-US" sz="1200" spc="-1" strike="noStrike">
                          <a:solidFill>
                            <a:schemeClr val="dk1"/>
                          </a:solidFill>
                          <a:latin typeface="EB Garamond"/>
                          <a:ea typeface="EB Garamond"/>
                        </a:rPr>
                        <a:t>0.972</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000000"/>
                      </a:solidFill>
                    </a:lnT>
                    <a:lnB w="12240">
                      <a:solidFill>
                        <a:srgbClr val="000000"/>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Marginalized Sample Importance (64 spe)</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gn="ctr">
                        <a:lnSpc>
                          <a:spcPct val="100000"/>
                        </a:lnSpc>
                      </a:pPr>
                      <a:r>
                        <a:rPr b="1" lang="en-US" sz="1200" spc="-1" strike="noStrike">
                          <a:solidFill>
                            <a:schemeClr val="dk1"/>
                          </a:solidFill>
                          <a:latin typeface="EB Garamond"/>
                          <a:ea typeface="EB Garamond"/>
                        </a:rPr>
                        <a:t>0.977</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tabLst>
                          <a:tab algn="l" pos="0"/>
                        </a:tabLst>
                      </a:pPr>
                      <a:r>
                        <a:rPr b="0" lang="en-US" sz="1200" spc="-1" strike="noStrike">
                          <a:solidFill>
                            <a:schemeClr val="dk1"/>
                          </a:solidFill>
                          <a:latin typeface="EB Garamond"/>
                          <a:ea typeface="EB Garamond"/>
                        </a:rPr>
                        <a:t>Marginalized Sample Importance (128 spe)</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gn="ctr">
                        <a:lnSpc>
                          <a:spcPct val="100000"/>
                        </a:lnSpc>
                      </a:pPr>
                      <a:r>
                        <a:rPr b="1" lang="en-US" sz="1200" spc="-1" strike="noStrike">
                          <a:solidFill>
                            <a:schemeClr val="dk1"/>
                          </a:solidFill>
                          <a:latin typeface="EB Garamond"/>
                          <a:ea typeface="EB Garamond"/>
                        </a:rPr>
                        <a:t>0.977</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sp>
        <p:nvSpPr>
          <p:cNvPr id="405" name="TextBox 4"/>
          <p:cNvSpPr/>
          <p:nvPr/>
        </p:nvSpPr>
        <p:spPr>
          <a:xfrm>
            <a:off x="778320" y="6092280"/>
            <a:ext cx="3049920" cy="249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050" spc="-1" strike="noStrike" u="sng">
                <a:solidFill>
                  <a:srgbClr val="0563c1"/>
                </a:solidFill>
                <a:uFillTx/>
                <a:latin typeface="EB Garamond"/>
                <a:ea typeface="EB Garamond"/>
                <a:hlinkClick r:id="rId1"/>
              </a:rPr>
              <a:t>[Detecting Extrapolation with Influence Functions]</a:t>
            </a:r>
            <a:endParaRPr b="0" lang="en-US" sz="1050" spc="-1" strike="noStrike">
              <a:solidFill>
                <a:srgbClr val="000000"/>
              </a:solidFill>
              <a:latin typeface="Arial"/>
            </a:endParaRPr>
          </a:p>
        </p:txBody>
      </p:sp>
      <p:pic>
        <p:nvPicPr>
          <p:cNvPr id="406" name="Picture 5" descr="A black border with yellow squares&#10;&#10;Description automatically generated"/>
          <p:cNvPicPr/>
          <p:nvPr/>
        </p:nvPicPr>
        <p:blipFill>
          <a:blip r:embed="rId2"/>
          <a:stretch/>
        </p:blipFill>
        <p:spPr>
          <a:xfrm>
            <a:off x="5808600" y="1397880"/>
            <a:ext cx="4135680" cy="2184120"/>
          </a:xfrm>
          <a:prstGeom prst="rect">
            <a:avLst/>
          </a:prstGeom>
          <a:ln w="0">
            <a:noFill/>
          </a:ln>
          <a:effectLst>
            <a:outerShdw algn="tl" blurRad="190440" rotWithShape="0">
              <a:srgbClr val="000000">
                <a:alpha val="70000"/>
              </a:srgbClr>
            </a:outerShdw>
          </a:effectLst>
        </p:spPr>
      </p:pic>
      <p:sp>
        <p:nvSpPr>
          <p:cNvPr id="407" name="PlaceHolder 2"/>
          <p:cNvSpPr>
            <a:spLocks noGrp="1"/>
          </p:cNvSpPr>
          <p:nvPr>
            <p:ph/>
          </p:nvPr>
        </p:nvSpPr>
        <p:spPr>
          <a:xfrm>
            <a:off x="838080" y="1825560"/>
            <a:ext cx="10515240" cy="4350960"/>
          </a:xfrm>
          <a:prstGeom prst="rect">
            <a:avLst/>
          </a:prstGeom>
          <a:noFill/>
          <a:ln w="0">
            <a:noFill/>
          </a:ln>
        </p:spPr>
        <p:txBody>
          <a:bodyPr anchor="t">
            <a:noAutofit/>
          </a:bodyPr>
          <a:p>
            <a:pPr indent="0">
              <a:lnSpc>
                <a:spcPct val="90000"/>
              </a:lnSpc>
              <a:spcBef>
                <a:spcPts val="1417"/>
              </a:spcBef>
              <a:buNone/>
            </a:pPr>
            <a:endParaRPr b="0" lang="da-DK" sz="2800" spc="-1" strike="noStrike">
              <a:solidFill>
                <a:srgbClr val="000000"/>
              </a:solidFill>
              <a:latin typeface="EB Garamond"/>
              <a:ea typeface="EB Garamond"/>
            </a:endParaRPr>
          </a:p>
        </p:txBody>
      </p:sp>
      <p:sp>
        <p:nvSpPr>
          <p:cNvPr id="408" name="TextBox 8"/>
          <p:cNvSpPr/>
          <p:nvPr/>
        </p:nvSpPr>
        <p:spPr>
          <a:xfrm>
            <a:off x="4020840" y="3549240"/>
            <a:ext cx="4371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نمونه‌های با کمترین تاثیر کناری</a:t>
            </a:r>
            <a:endParaRPr b="0" lang="en-US" sz="1800" spc="-1" strike="noStrike">
              <a:solidFill>
                <a:srgbClr val="000000"/>
              </a:solidFill>
              <a:latin typeface="Arial"/>
            </a:endParaRPr>
          </a:p>
        </p:txBody>
      </p:sp>
      <p:pic>
        <p:nvPicPr>
          <p:cNvPr id="409" name="Picture 9" descr="A screenshot of numbers&#10;&#10;Description automatically generated"/>
          <p:cNvPicPr/>
          <p:nvPr/>
        </p:nvPicPr>
        <p:blipFill>
          <a:blip r:embed="rId3"/>
          <a:stretch/>
        </p:blipFill>
        <p:spPr>
          <a:xfrm>
            <a:off x="4817880" y="3942000"/>
            <a:ext cx="2777760" cy="2764440"/>
          </a:xfrm>
          <a:prstGeom prst="rect">
            <a:avLst/>
          </a:prstGeom>
          <a:ln w="0">
            <a:noFill/>
          </a:ln>
        </p:spPr>
      </p:pic>
      <p:pic>
        <p:nvPicPr>
          <p:cNvPr id="410" name="Picture 10" descr="A screenshot of numbers&#10;&#10;Description automatically generated"/>
          <p:cNvPicPr/>
          <p:nvPr/>
        </p:nvPicPr>
        <p:blipFill>
          <a:blip r:embed="rId4"/>
          <a:stretch/>
        </p:blipFill>
        <p:spPr>
          <a:xfrm>
            <a:off x="8171280" y="3922560"/>
            <a:ext cx="2777760" cy="2764440"/>
          </a:xfrm>
          <a:prstGeom prst="rect">
            <a:avLst/>
          </a:prstGeom>
          <a:ln w="0">
            <a:noFill/>
          </a:ln>
        </p:spPr>
      </p:pic>
      <p:sp>
        <p:nvSpPr>
          <p:cNvPr id="411" name="TextBox 11"/>
          <p:cNvSpPr/>
          <p:nvPr/>
        </p:nvSpPr>
        <p:spPr>
          <a:xfrm>
            <a:off x="7374240" y="3553200"/>
            <a:ext cx="4371480" cy="363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نمونه‌های با بیشترین تاثیر کناری</a:t>
            </a:r>
            <a:endParaRPr b="0" lang="en-US" sz="1800" spc="-1" strike="noStrike">
              <a:solidFill>
                <a:srgbClr val="000000"/>
              </a:solidFill>
              <a:latin typeface="Arial"/>
            </a:endParaRPr>
          </a:p>
        </p:txBody>
      </p:sp>
      <p:sp>
        <p:nvSpPr>
          <p:cNvPr id="412" name="TextBox 13"/>
          <p:cNvSpPr/>
          <p:nvPr/>
        </p:nvSpPr>
        <p:spPr>
          <a:xfrm>
            <a:off x="6023160" y="6647400"/>
            <a:ext cx="4043160" cy="454680"/>
          </a:xfrm>
          <a:prstGeom prst="rect">
            <a:avLst/>
          </a:prstGeom>
          <a:noFill/>
          <a:ln w="0">
            <a:noFill/>
          </a:ln>
        </p:spPr>
        <p:style>
          <a:lnRef idx="0"/>
          <a:fillRef idx="0"/>
          <a:effectRef idx="0"/>
          <a:fontRef idx="minor"/>
        </p:style>
        <p:txBody>
          <a:bodyPr lIns="90000" rIns="90000" tIns="45000" bIns="45000" anchor="t">
            <a:spAutoFit/>
          </a:bodyPr>
          <a:p>
            <a:pPr algn="r" rtl="1">
              <a:lnSpc>
                <a:spcPct val="100000"/>
              </a:lnSpc>
            </a:pPr>
            <a:r>
              <a:rPr b="0" lang="fa-IR" sz="1200" spc="-1" strike="noStrike">
                <a:solidFill>
                  <a:srgbClr val="000000"/>
                </a:solidFill>
                <a:latin typeface="IRANSans"/>
                <a:cs typeface="IRANSans"/>
              </a:rPr>
              <a:t>دسته‌بندی داده‌های </a:t>
            </a:r>
            <a:r>
              <a:rPr b="0" lang="en-US" sz="1200" spc="-1" strike="noStrike">
                <a:solidFill>
                  <a:srgbClr val="000000"/>
                </a:solidFill>
                <a:latin typeface="IRANSans"/>
              </a:rPr>
              <a:t>MNIST</a:t>
            </a:r>
            <a:r>
              <a:rPr b="0" lang="en-US" sz="1200" spc="-1" strike="noStrike">
                <a:solidFill>
                  <a:srgbClr val="000000"/>
                </a:solidFill>
                <a:latin typeface="IRANSans"/>
              </a:rPr>
              <a:t> وقتی مدل </a:t>
            </a:r>
            <a:r>
              <a:rPr b="0" lang="fa-IR" sz="1200" spc="-1" strike="noStrike">
                <a:solidFill>
                  <a:srgbClr val="000000"/>
                </a:solidFill>
                <a:latin typeface="IRANSans"/>
                <a:cs typeface="IRANSans"/>
              </a:rPr>
              <a:t>۵</a:t>
            </a:r>
            <a:r>
              <a:rPr b="0" lang="fa-IR" sz="1200" spc="-1" strike="noStrike">
                <a:solidFill>
                  <a:srgbClr val="000000"/>
                </a:solidFill>
                <a:latin typeface="IRANSans"/>
                <a:cs typeface="IRANSans"/>
              </a:rPr>
              <a:t>ها را در یادگیری ندیده</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40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nodeType="clickEffect" fill="hold" presetClass="entr" presetID="1">
                                  <p:stCondLst>
                                    <p:cond delay="0"/>
                                  </p:stCondLst>
                                  <p:childTnLst>
                                    <p:set>
                                      <p:cBhvr>
                                        <p:cTn id="186" dur="1" fill="hold">
                                          <p:stCondLst>
                                            <p:cond delay="0"/>
                                          </p:stCondLst>
                                        </p:cTn>
                                        <p:tgtEl>
                                          <p:spTgt spid="404"/>
                                        </p:tgtEl>
                                        <p:attrNameLst>
                                          <p:attrName>style.visibility</p:attrName>
                                        </p:attrNameLst>
                                      </p:cBhvr>
                                      <p:to>
                                        <p:strVal val="visible"/>
                                      </p:to>
                                    </p:set>
                                  </p:childTnLst>
                                </p:cTn>
                              </p:par>
                              <p:par>
                                <p:cTn id="187" nodeType="withEffect" fill="hold" presetClass="entr" presetID="1">
                                  <p:stCondLst>
                                    <p:cond delay="0"/>
                                  </p:stCondLst>
                                  <p:childTnLst>
                                    <p:set>
                                      <p:cBhvr>
                                        <p:cTn id="188"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414"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کنترل سهم تاثیر</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شرطی کردن مدل</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تناسب‌سازی مدل بر اساس دامنه‌ی جستجو</a:t>
            </a:r>
            <a:r>
              <a:rPr b="0" lang="en-US" sz="2400" spc="-1" strike="noStrike">
                <a:solidFill>
                  <a:srgbClr val="000000"/>
                </a:solidFill>
                <a:latin typeface="IRANSans"/>
                <a:ea typeface="EB Garamond"/>
              </a:rPr>
              <a:t>(</a:t>
            </a:r>
            <a:r>
              <a:rPr b="0" lang="en-US" sz="2400" spc="-1" strike="noStrike">
                <a:solidFill>
                  <a:srgbClr val="000000"/>
                </a:solidFill>
                <a:latin typeface="IRANSans"/>
                <a:ea typeface="EB Garamond"/>
              </a:rPr>
              <a:t>contextualization</a:t>
            </a:r>
            <a:r>
              <a:rPr b="0" lang="en-US" sz="2400" spc="-1" strike="noStrike">
                <a:solidFill>
                  <a:srgbClr val="000000"/>
                </a:solidFill>
                <a:latin typeface="IRANSans"/>
                <a:ea typeface="EB Garamond"/>
              </a:rPr>
              <a:t>) </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انتقال منفی (</a:t>
            </a:r>
            <a:r>
              <a:rPr b="0" lang="en-US" sz="2400" spc="-1" strike="noStrike">
                <a:solidFill>
                  <a:srgbClr val="000000"/>
                </a:solidFill>
                <a:latin typeface="IRANSans"/>
                <a:ea typeface="EB Garamond"/>
              </a:rPr>
              <a:t>unlearning</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کنترل سرعت و دقت</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کوچک و قابل انتقال</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قابلیت تمرکز زدایی</a:t>
            </a: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تخمین قطعیت و داده‌های خارج از دامنه</a:t>
            </a:r>
            <a:endParaRPr b="0" lang="da-DK" sz="2800" spc="-1" strike="noStrike">
              <a:solidFill>
                <a:srgbClr val="000000"/>
              </a:solidFill>
              <a:latin typeface="Calibri"/>
            </a:endParaRPr>
          </a:p>
          <a:p>
            <a:pPr indent="0" algn="r" rtl="1">
              <a:lnSpc>
                <a:spcPct val="90000"/>
              </a:lnSpc>
              <a:spcBef>
                <a:spcPts val="1001"/>
              </a:spcBef>
              <a:buNone/>
            </a:pPr>
            <a:endParaRPr b="0" lang="da-DK"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توضیح‌پذیری بالفعل هوش‌مصنوعی</a:t>
            </a:r>
            <a:endParaRPr b="0" lang="da-DK" sz="4400" spc="-1" strike="noStrike">
              <a:solidFill>
                <a:srgbClr val="000000"/>
              </a:solidFill>
              <a:latin typeface="Calibri"/>
            </a:endParaRPr>
          </a:p>
        </p:txBody>
      </p:sp>
      <p:sp>
        <p:nvSpPr>
          <p:cNvPr id="416"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محدودیت‌</a:t>
            </a:r>
            <a:r>
              <a:rPr b="0" lang="en-US" sz="2800" spc="-1" strike="noStrike">
                <a:solidFill>
                  <a:srgbClr val="000000"/>
                </a:solidFill>
                <a:latin typeface="IRANSans"/>
                <a:ea typeface="EB Garamond"/>
              </a:rPr>
              <a:t> زمانی</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پیچیدگی خطی نسبت با تعداد داده </a:t>
            </a:r>
            <a:r>
              <a:rPr b="0" lang="en-US" sz="2400" spc="-1" strike="noStrike">
                <a:solidFill>
                  <a:srgbClr val="000000"/>
                </a:solidFill>
                <a:latin typeface="IRANSans"/>
                <a:ea typeface="EB Garamond"/>
              </a:rPr>
              <a:t>O(N)</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قابل تقلیل به لوگاریتمی </a:t>
            </a:r>
            <a:r>
              <a:rPr b="0" lang="en-US" sz="2400" spc="-1" strike="noStrike">
                <a:solidFill>
                  <a:srgbClr val="000000"/>
                </a:solidFill>
                <a:latin typeface="IRANSans"/>
                <a:ea typeface="EB Garamond"/>
              </a:rPr>
              <a:t>O(logN)</a:t>
            </a:r>
            <a:r>
              <a:rPr b="0" lang="en-US" sz="2400" spc="-1" strike="noStrike">
                <a:solidFill>
                  <a:srgbClr val="000000"/>
                </a:solidFill>
                <a:latin typeface="IRANSans"/>
                <a:ea typeface="EB Garamond"/>
              </a:rPr>
              <a:t> با استفاده از الگوریتم </a:t>
            </a:r>
            <a:r>
              <a:rPr b="0" lang="en-US" sz="2400" spc="-1" strike="noStrike">
                <a:solidFill>
                  <a:srgbClr val="000000"/>
                </a:solidFill>
                <a:latin typeface="IRANSans"/>
                <a:ea typeface="EB Garamond"/>
              </a:rPr>
              <a:t>KNN</a:t>
            </a:r>
            <a:endParaRPr b="0" lang="da-DK" sz="24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بهینه‌گی داده</a:t>
            </a:r>
            <a:endParaRPr b="0" lang="da-DK" sz="28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یا نیاز به داده‌های زیاد</a:t>
            </a:r>
            <a:endParaRPr b="0" lang="da-DK" sz="2400" spc="-1" strike="noStrike">
              <a:solidFill>
                <a:srgbClr val="000000"/>
              </a:solidFill>
              <a:latin typeface="Calibri"/>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یا محدودیت در کلی‌بینی (</a:t>
            </a:r>
            <a:r>
              <a:rPr b="0" lang="en-US" sz="2400" spc="-1" strike="noStrike">
                <a:solidFill>
                  <a:srgbClr val="000000"/>
                </a:solidFill>
                <a:latin typeface="IRANSans"/>
                <a:ea typeface="EB Garamond"/>
              </a:rPr>
              <a:t>generalization</a:t>
            </a:r>
            <a:r>
              <a:rPr b="0" lang="en-US" sz="2400" spc="-1" strike="noStrike">
                <a:solidFill>
                  <a:srgbClr val="000000"/>
                </a:solidFill>
                <a:latin typeface="IRANSans"/>
                <a:ea typeface="EB Garamond"/>
              </a:rPr>
              <a:t>)</a:t>
            </a:r>
            <a:endParaRPr b="0" lang="da-DK" sz="2400" spc="-1" strike="noStrike">
              <a:solidFill>
                <a:srgbClr val="000000"/>
              </a:solidFill>
              <a:latin typeface="Calibri"/>
            </a:endParaRPr>
          </a:p>
          <a:p>
            <a:pPr indent="0">
              <a:lnSpc>
                <a:spcPct val="90000"/>
              </a:lnSpc>
              <a:spcBef>
                <a:spcPts val="1417"/>
              </a:spcBef>
              <a:buNone/>
            </a:pPr>
            <a:endParaRPr b="0" lang="da-DK" sz="2400" spc="-1" strike="noStrike">
              <a:solidFill>
                <a:srgbClr val="000000"/>
              </a:solidFill>
              <a:latin typeface="Calibri"/>
            </a:endParaRPr>
          </a:p>
          <a:p>
            <a:pPr indent="0" algn="r" rtl="1">
              <a:lnSpc>
                <a:spcPct val="90000"/>
              </a:lnSpc>
              <a:spcBef>
                <a:spcPts val="1001"/>
              </a:spcBef>
              <a:buNone/>
            </a:pPr>
            <a:endParaRPr b="0" lang="da-DK" sz="28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پیش‌فرض: مدل‌سازی سهم قابل چشم‌پوشی دارد: </a:t>
            </a:r>
            <a:endParaRPr b="0" lang="da-DK"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41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7" name="Slide Zoom 5"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sp>
        <p:nvSpPr>
          <p:cNvPr id="418" name="Oval 1"/>
          <p:cNvSpPr/>
          <p:nvPr/>
        </p:nvSpPr>
        <p:spPr>
          <a:xfrm>
            <a:off x="2482920" y="3600360"/>
            <a:ext cx="3612600" cy="128952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اجتماعی مرکز‌گرا</a:t>
            </a:r>
            <a:br>
              <a:rPr sz="4400"/>
            </a:br>
            <a:r>
              <a:rPr b="0" lang="da-DK" sz="1600" spc="-1" strike="noStrike">
                <a:solidFill>
                  <a:srgbClr val="000000"/>
                </a:solidFill>
                <a:latin typeface="Linux Libertine"/>
                <a:ea typeface="Linux Libertine"/>
              </a:rPr>
              <a:t>[علی‌اکبر شمس، محمد کاظم داوودی، حسن کربلایی]</a:t>
            </a:r>
            <a:endParaRPr b="0" lang="da-DK" sz="1600" spc="-1" strike="noStrike">
              <a:solidFill>
                <a:srgbClr val="000000"/>
              </a:solidFill>
              <a:latin typeface="Calibri"/>
            </a:endParaRPr>
          </a:p>
        </p:txBody>
      </p:sp>
      <p:sp>
        <p:nvSpPr>
          <p:cNvPr id="420" name="Content Placeholder 2"/>
          <p:cNvSpPr/>
          <p:nvPr/>
        </p:nvSpPr>
        <p:spPr>
          <a:xfrm>
            <a:off x="838080" y="1825560"/>
            <a:ext cx="1051524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همه‌ی اطلاعات و پردازش در یک مدل قرار میگیرد، مثل </a:t>
            </a:r>
            <a:r>
              <a:rPr b="0" lang="en-US" sz="2800" spc="-1" strike="noStrike">
                <a:solidFill>
                  <a:srgbClr val="000000"/>
                </a:solidFill>
                <a:latin typeface="IRANSans"/>
                <a:ea typeface="EB Garamond"/>
              </a:rPr>
              <a:t>ChatGPT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ارتباطات به محوریت یک عنصر (جمع‌آوری اطلاعات)</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تاثیر ناپذیری مستقیم</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جبر محتوایی</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انحصار در کنترل</a:t>
            </a:r>
            <a:endParaRPr b="0" lang="en-US" sz="2800" spc="-1" strike="noStrike">
              <a:solidFill>
                <a:srgbClr val="000000"/>
              </a:solidFill>
              <a:latin typeface="Arial"/>
            </a:endParaRPr>
          </a:p>
        </p:txBody>
      </p:sp>
      <p:sp>
        <p:nvSpPr>
          <p:cNvPr id="421" name="Freeform: Shape 1041"/>
          <p:cNvSpPr/>
          <p:nvPr/>
        </p:nvSpPr>
        <p:spPr>
          <a:xfrm>
            <a:off x="1838520" y="3339720"/>
            <a:ext cx="685800" cy="1748880"/>
          </a:xfrm>
          <a:custGeom>
            <a:avLst/>
            <a:gdLst>
              <a:gd name="textAreaLeft" fmla="*/ 0 w 685800"/>
              <a:gd name="textAreaRight" fmla="*/ 686160 w 685800"/>
              <a:gd name="textAreaTop" fmla="*/ 0 h 1748880"/>
              <a:gd name="textAreaBottom" fmla="*/ 1749240 h 1748880"/>
            </a:gdLst>
            <a:ahLst/>
            <a:rect l="textAreaLeft" t="textAreaTop" r="textAreaRight" b="textAreaBottom"/>
            <a:pathLst>
              <a:path w="686163" h="1749287">
                <a:moveTo>
                  <a:pt x="686163" y="0"/>
                </a:moveTo>
                <a:cubicBezTo>
                  <a:pt x="431887" y="202095"/>
                  <a:pt x="177611" y="404191"/>
                  <a:pt x="69937" y="695739"/>
                </a:cubicBezTo>
                <a:cubicBezTo>
                  <a:pt x="-37737" y="987287"/>
                  <a:pt x="1191" y="1368287"/>
                  <a:pt x="40120" y="1749287"/>
                </a:cubicBezTo>
              </a:path>
            </a:pathLst>
          </a:custGeom>
          <a:noFill/>
          <a:ln w="28575">
            <a:solidFill>
              <a:srgbClr val="ff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422" name="Oval 1047"/>
          <p:cNvSpPr/>
          <p:nvPr/>
        </p:nvSpPr>
        <p:spPr>
          <a:xfrm>
            <a:off x="2167200" y="54828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23" name="Oval 1048"/>
          <p:cNvSpPr/>
          <p:nvPr/>
        </p:nvSpPr>
        <p:spPr>
          <a:xfrm>
            <a:off x="1306800" y="558792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24" name="Oval 1049"/>
          <p:cNvSpPr/>
          <p:nvPr/>
        </p:nvSpPr>
        <p:spPr>
          <a:xfrm>
            <a:off x="1285560" y="4639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25" name="Oval 1050"/>
          <p:cNvSpPr/>
          <p:nvPr/>
        </p:nvSpPr>
        <p:spPr>
          <a:xfrm>
            <a:off x="2388960" y="4639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cxnSp>
        <p:nvCxnSpPr>
          <p:cNvPr id="426" name="Straight Connector 1051"/>
          <p:cNvCxnSpPr>
            <a:stCxn id="425" idx="3"/>
            <a:endCxn id="427" idx="7"/>
          </p:cNvCxnSpPr>
          <p:nvPr/>
        </p:nvCxnSpPr>
        <p:spPr>
          <a:xfrm flipH="1">
            <a:off x="2036160" y="4879440"/>
            <a:ext cx="396360" cy="267480"/>
          </a:xfrm>
          <a:prstGeom prst="straightConnector1">
            <a:avLst/>
          </a:prstGeom>
          <a:ln w="3175">
            <a:solidFill>
              <a:srgbClr val="000000"/>
            </a:solidFill>
          </a:ln>
        </p:spPr>
      </p:cxnSp>
      <p:cxnSp>
        <p:nvCxnSpPr>
          <p:cNvPr id="428" name="Straight Connector 1052"/>
          <p:cNvCxnSpPr>
            <a:stCxn id="427" idx="1"/>
            <a:endCxn id="424" idx="5"/>
          </p:cNvCxnSpPr>
          <p:nvPr/>
        </p:nvCxnSpPr>
        <p:spPr>
          <a:xfrm flipH="1" flipV="1">
            <a:off x="1537200" y="4879440"/>
            <a:ext cx="290880" cy="267480"/>
          </a:xfrm>
          <a:prstGeom prst="straightConnector1">
            <a:avLst/>
          </a:prstGeom>
          <a:ln w="3175">
            <a:solidFill>
              <a:srgbClr val="000000"/>
            </a:solidFill>
          </a:ln>
        </p:spPr>
      </p:cxnSp>
      <p:cxnSp>
        <p:nvCxnSpPr>
          <p:cNvPr id="429" name="Straight Connector 1053"/>
          <p:cNvCxnSpPr>
            <a:stCxn id="427" idx="5"/>
            <a:endCxn id="422" idx="1"/>
          </p:cNvCxnSpPr>
          <p:nvPr/>
        </p:nvCxnSpPr>
        <p:spPr>
          <a:xfrm>
            <a:off x="2036160" y="5345280"/>
            <a:ext cx="174600" cy="178920"/>
          </a:xfrm>
          <a:prstGeom prst="straightConnector1">
            <a:avLst/>
          </a:prstGeom>
          <a:ln w="3175">
            <a:solidFill>
              <a:srgbClr val="000000"/>
            </a:solidFill>
          </a:ln>
        </p:spPr>
      </p:cxnSp>
      <p:cxnSp>
        <p:nvCxnSpPr>
          <p:cNvPr id="430" name="Straight Connector 1054"/>
          <p:cNvCxnSpPr>
            <a:stCxn id="427" idx="3"/>
            <a:endCxn id="423" idx="7"/>
          </p:cNvCxnSpPr>
          <p:nvPr/>
        </p:nvCxnSpPr>
        <p:spPr>
          <a:xfrm flipH="1">
            <a:off x="1558440" y="5345280"/>
            <a:ext cx="269640" cy="284040"/>
          </a:xfrm>
          <a:prstGeom prst="straightConnector1">
            <a:avLst/>
          </a:prstGeom>
          <a:ln w="3175">
            <a:solidFill>
              <a:srgbClr val="000000"/>
            </a:solidFill>
          </a:ln>
        </p:spPr>
      </p:cxnSp>
      <p:sp>
        <p:nvSpPr>
          <p:cNvPr id="427" name="Oval 1055"/>
          <p:cNvSpPr/>
          <p:nvPr/>
        </p:nvSpPr>
        <p:spPr>
          <a:xfrm>
            <a:off x="1784520" y="510552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31" name="TextBox 2"/>
          <p:cNvSpPr/>
          <p:nvPr/>
        </p:nvSpPr>
        <p:spPr>
          <a:xfrm>
            <a:off x="838080" y="2953440"/>
            <a:ext cx="3315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محوراطلاعات،‌ مثل مدل‌های زبانی</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ylinder 2"/>
          <p:cNvSpPr/>
          <p:nvPr/>
        </p:nvSpPr>
        <p:spPr>
          <a:xfrm>
            <a:off x="749880" y="1973880"/>
            <a:ext cx="2633040" cy="4041720"/>
          </a:xfrm>
          <a:prstGeom prst="can">
            <a:avLst>
              <a:gd name="adj" fmla="val 25000"/>
            </a:avLst>
          </a:prstGeom>
          <a:solidFill>
            <a:schemeClr val="accent6">
              <a:lumMod val="60000"/>
              <a:lumOff val="4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94"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سیستم </a:t>
            </a:r>
            <a:r>
              <a:rPr b="0" lang="fa-IR" sz="4400" spc="-1" strike="noStrike">
                <a:solidFill>
                  <a:srgbClr val="000000"/>
                </a:solidFill>
                <a:latin typeface="IRANSans"/>
                <a:cs typeface="IRANSans"/>
              </a:rPr>
              <a:t>تشخیص </a:t>
            </a:r>
            <a:r>
              <a:rPr b="0" lang="fa-IR" sz="4400" spc="-1" strike="noStrike">
                <a:solidFill>
                  <a:srgbClr val="000000"/>
                </a:solidFill>
                <a:latin typeface="IRANSans"/>
                <a:cs typeface="IRANSans"/>
              </a:rPr>
              <a:t>افسردگی </a:t>
            </a:r>
            <a:r>
              <a:rPr b="0" lang="fa-IR" sz="4400" spc="-1" strike="noStrike">
                <a:solidFill>
                  <a:srgbClr val="000000"/>
                </a:solidFill>
                <a:latin typeface="IRANSans"/>
                <a:cs typeface="IRANSans"/>
              </a:rPr>
              <a:t>در </a:t>
            </a:r>
            <a:r>
              <a:rPr b="0" lang="fa-IR" sz="4400" spc="-1" strike="noStrike">
                <a:solidFill>
                  <a:srgbClr val="000000"/>
                </a:solidFill>
                <a:latin typeface="IRANSans"/>
                <a:cs typeface="IRANSans"/>
              </a:rPr>
              <a:t>داده‌های </a:t>
            </a:r>
            <a:r>
              <a:rPr b="0" lang="fa-IR" sz="4400" spc="-1" strike="noStrike">
                <a:solidFill>
                  <a:srgbClr val="000000"/>
                </a:solidFill>
                <a:latin typeface="IRANSans"/>
                <a:cs typeface="IRANSans"/>
              </a:rPr>
              <a:t>دانمارک</a:t>
            </a:r>
            <a:br>
              <a:rPr sz="4400"/>
            </a:b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Olalekan Akintande, </a:t>
            </a:r>
            <a:r>
              <a:rPr b="0" lang="en-US" sz="1600" spc="-1" strike="noStrike">
                <a:solidFill>
                  <a:srgbClr val="000000"/>
                </a:solidFill>
                <a:latin typeface="Linux Libertine"/>
                <a:ea typeface="Linux Libertine"/>
              </a:rPr>
              <a:t>Eike Peterson, Aasa </a:t>
            </a:r>
            <a:r>
              <a:rPr b="0" lang="en-US" sz="1600" spc="-1" strike="noStrike">
                <a:solidFill>
                  <a:srgbClr val="000000"/>
                </a:solidFill>
                <a:latin typeface="Linux Libertine"/>
                <a:ea typeface="Linux Libertine"/>
              </a:rPr>
              <a:t>Feragen</a:t>
            </a:r>
            <a:r>
              <a:rPr b="0" lang="en-US" sz="1600" spc="-1" strike="noStrike">
                <a:solidFill>
                  <a:srgbClr val="000000"/>
                </a:solidFill>
                <a:latin typeface="Linux Libertine"/>
                <a:ea typeface="Linux Libertine"/>
              </a:rPr>
              <a:t>]</a:t>
            </a:r>
            <a:endParaRPr b="0" lang="da-DK" sz="1600" spc="-1" strike="noStrike">
              <a:solidFill>
                <a:srgbClr val="000000"/>
              </a:solidFill>
              <a:latin typeface="Calibri"/>
            </a:endParaRPr>
          </a:p>
        </p:txBody>
      </p:sp>
      <p:sp>
        <p:nvSpPr>
          <p:cNvPr id="95" name="Content Placeholder 2"/>
          <p:cNvSpPr/>
          <p:nvPr/>
        </p:nvSpPr>
        <p:spPr>
          <a:xfrm>
            <a:off x="4097160" y="1825560"/>
            <a:ext cx="7256160" cy="4350960"/>
          </a:xfrm>
          <a:prstGeom prst="rect">
            <a:avLst/>
          </a:prstGeom>
          <a:noFill/>
          <a:ln w="0">
            <a:noFill/>
          </a:ln>
        </p:spPr>
        <p:style>
          <a:lnRef idx="0"/>
          <a:fillRef idx="0"/>
          <a:effectRef idx="0"/>
          <a:fontRef idx="minor"/>
        </p:style>
        <p:txBody>
          <a:bodyPr anchor="t">
            <a:normAutofit/>
          </a:bodyPr>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بر مبنای وضعیت اجتماعی</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خطای تشخیص پزشک در مرد‌ها</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عدم دسترسی به برچسب حقیقی </a:t>
            </a:r>
            <a:r>
              <a:rPr b="0" lang="en-US" sz="2400" spc="-1" strike="noStrike">
                <a:solidFill>
                  <a:srgbClr val="000000"/>
                </a:solidFill>
                <a:latin typeface="IRANSans"/>
                <a:ea typeface="EB Garamond"/>
              </a:rPr>
              <a:t>(</a:t>
            </a:r>
            <a:r>
              <a:rPr b="0" lang="en-US" sz="2400" spc="-1" strike="noStrike">
                <a:solidFill>
                  <a:srgbClr val="000000"/>
                </a:solidFill>
                <a:latin typeface="IRANSans"/>
                <a:ea typeface="EB Garamond"/>
              </a:rPr>
              <a:t>ground truth</a:t>
            </a:r>
            <a:r>
              <a:rPr b="0" lang="en-US" sz="2400" spc="-1" strike="noStrike">
                <a:solidFill>
                  <a:srgbClr val="000000"/>
                </a:solidFill>
                <a:latin typeface="IRANSans"/>
                <a:ea typeface="EB Garamond"/>
              </a:rPr>
              <a:t>)</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غیر قابل تعمیر با ابزار‌های انصاف/الگوریتمی (</a:t>
            </a:r>
            <a:r>
              <a:rPr b="0" lang="en-US" sz="2400" spc="-1" strike="noStrike">
                <a:solidFill>
                  <a:srgbClr val="000000"/>
                </a:solidFill>
                <a:latin typeface="IRANSans"/>
                <a:ea typeface="EB Garamond"/>
              </a:rPr>
              <a:t>algorithmic fairness</a:t>
            </a:r>
            <a:r>
              <a:rPr b="0" lang="en-US" sz="2400" spc="-1" strike="noStrike">
                <a:solidFill>
                  <a:srgbClr val="000000"/>
                </a:solidFill>
                <a:latin typeface="IRANSans"/>
                <a:ea typeface="EB Garamond"/>
              </a:rPr>
              <a:t>)</a:t>
            </a:r>
            <a:endParaRPr b="0" lang="en-US" sz="2400" spc="-1" strike="noStrike">
              <a:solidFill>
                <a:srgbClr val="000000"/>
              </a:solidFill>
              <a:latin typeface="Arial"/>
            </a:endParaRPr>
          </a:p>
        </p:txBody>
      </p:sp>
      <p:graphicFrame>
        <p:nvGraphicFramePr>
          <p:cNvPr id="96" name="Content Placeholder 8"/>
          <p:cNvGraphicFramePr/>
          <p:nvPr/>
        </p:nvGraphicFramePr>
        <p:xfrm>
          <a:off x="844200" y="2743200"/>
          <a:ext cx="2444400" cy="2971800"/>
        </p:xfrm>
        <a:graphic>
          <a:graphicData uri="http://schemas.openxmlformats.org/drawingml/2006/table">
            <a:tbl>
              <a:tblPr/>
              <a:tblGrid>
                <a:gridCol w="1389240"/>
                <a:gridCol w="1055520"/>
              </a:tblGrid>
              <a:tr h="806040">
                <a:tc>
                  <a:txBody>
                    <a:bodyPr anchor="t">
                      <a:noAutofit/>
                    </a:bodyPr>
                    <a:p>
                      <a:pPr>
                        <a:lnSpc>
                          <a:spcPct val="100000"/>
                        </a:lnSpc>
                      </a:pPr>
                      <a:r>
                        <a:rPr b="1" lang="en-US" sz="1200" spc="-1" strike="noStrike">
                          <a:solidFill>
                            <a:srgbClr val="ffffff"/>
                          </a:solidFill>
                          <a:latin typeface="IRANSans"/>
                          <a:ea typeface="Linux Libertine"/>
                        </a:rPr>
                        <a:t>Age</a:t>
                      </a:r>
                      <a:r>
                        <a:rPr b="1" lang="en-US" sz="1200" spc="-1" strike="noStrike">
                          <a:solidFill>
                            <a:srgbClr val="ffffff"/>
                          </a:solidFill>
                          <a:latin typeface="IRANSans"/>
                          <a:ea typeface="Linux Libertine"/>
                        </a:rPr>
                        <a:t> group</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pPr>
                      <a:r>
                        <a:rPr b="1" lang="en-US" sz="1200" spc="-1" strike="noStrike">
                          <a:solidFill>
                            <a:srgbClr val="ffffff"/>
                          </a:solidFill>
                          <a:latin typeface="IRANSans"/>
                          <a:ea typeface="Linux Libertine"/>
                        </a:rPr>
                        <a:t>Region (of Denmark), </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806040">
                <a:tc>
                  <a:txBody>
                    <a:bodyPr anchor="t">
                      <a:noAutofit/>
                    </a:bodyPr>
                    <a:p>
                      <a:pPr>
                        <a:lnSpc>
                          <a:spcPct val="100000"/>
                        </a:lnSpc>
                      </a:pPr>
                      <a:r>
                        <a:rPr b="1" lang="en-US" sz="1200" spc="-1" strike="noStrike">
                          <a:solidFill>
                            <a:srgbClr val="ffffff"/>
                          </a:solidFill>
                          <a:latin typeface="IRANSans"/>
                          <a:ea typeface="Linux Libertine"/>
                        </a:rPr>
                        <a:t>Kommunegruppe (as</a:t>
                      </a:r>
                      <a:r>
                        <a:rPr b="1" lang="en-US" sz="1200" spc="-1" strike="noStrike">
                          <a:solidFill>
                            <a:srgbClr val="ffffff"/>
                          </a:solidFill>
                          <a:latin typeface="IRANSans"/>
                          <a:ea typeface="Linux Libertine"/>
                        </a:rPr>
                        <a:t> configured in Denmark)</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IRANSans"/>
                          <a:ea typeface="Linux Libertine"/>
                        </a:rPr>
                        <a:t>Number of address changes</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984600">
                <a:tc>
                  <a:txBody>
                    <a:bodyPr anchor="t">
                      <a:noAutofit/>
                    </a:bodyPr>
                    <a:p>
                      <a:pPr>
                        <a:lnSpc>
                          <a:spcPct val="100000"/>
                        </a:lnSpc>
                      </a:pPr>
                      <a:r>
                        <a:rPr b="1" lang="en-US" sz="1200" spc="-1" strike="noStrike">
                          <a:solidFill>
                            <a:srgbClr val="ffffff"/>
                          </a:solidFill>
                          <a:latin typeface="IRANSans"/>
                          <a:ea typeface="Linux Libertine"/>
                        </a:rPr>
                        <a:t>Civil status (married, not married, divorced, windowed)</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IRANSans"/>
                          <a:ea typeface="Linux Libertine"/>
                        </a:rPr>
                        <a:t>Sex (Male, Female and Non-binary)</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627480">
                <a:tc>
                  <a:txBody>
                    <a:bodyPr anchor="t">
                      <a:noAutofit/>
                    </a:bodyPr>
                    <a:p>
                      <a:pPr>
                        <a:lnSpc>
                          <a:spcPct val="100000"/>
                        </a:lnSpc>
                        <a:tabLst>
                          <a:tab algn="l" pos="0"/>
                        </a:tabLst>
                      </a:pPr>
                      <a:r>
                        <a:rPr b="1" lang="en-US" sz="1200" spc="-1" strike="noStrike">
                          <a:solidFill>
                            <a:srgbClr val="ffffff"/>
                          </a:solidFill>
                          <a:latin typeface="IRANSans"/>
                          <a:ea typeface="Linux Libertine"/>
                        </a:rPr>
                        <a:t>Household income quartile</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IRANSans"/>
                          <a:ea typeface="Linux Libertine"/>
                        </a:rPr>
                        <a:t>Living status</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pic>
        <p:nvPicPr>
          <p:cNvPr id="97" name="Picture 4" descr=""/>
          <p:cNvPicPr/>
          <p:nvPr/>
        </p:nvPicPr>
        <p:blipFill>
          <a:blip r:embed="rId1"/>
          <a:stretch/>
        </p:blipFill>
        <p:spPr>
          <a:xfrm>
            <a:off x="7274160" y="3995280"/>
            <a:ext cx="3085920" cy="250272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اجتماعی توزیع‌پذیر</a:t>
            </a:r>
            <a:endParaRPr b="0" lang="da-DK" sz="4400" spc="-1" strike="noStrike">
              <a:solidFill>
                <a:srgbClr val="000000"/>
              </a:solidFill>
              <a:latin typeface="Calibri"/>
            </a:endParaRPr>
          </a:p>
        </p:txBody>
      </p:sp>
      <p:sp>
        <p:nvSpPr>
          <p:cNvPr id="433" name="Content Placeholder 2"/>
          <p:cNvSpPr/>
          <p:nvPr/>
        </p:nvSpPr>
        <p:spPr>
          <a:xfrm>
            <a:off x="838080" y="1825560"/>
            <a:ext cx="1051524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همه‌ی اطلاعات و پردازش در شبکه توزیع می‌شوند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distributed</a:t>
            </a:r>
            <a:r>
              <a:rPr b="0" lang="en-US" sz="2800" spc="-1" strike="noStrike">
                <a:solidFill>
                  <a:srgbClr val="000000"/>
                </a:solidFill>
                <a:latin typeface="IRANSans"/>
                <a:ea typeface="EB Garamond"/>
              </a:rPr>
              <a: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ارتباطات ریزوماتیک(</a:t>
            </a:r>
            <a:r>
              <a:rPr b="0" lang="en-US" sz="2800" spc="-1" strike="noStrike">
                <a:solidFill>
                  <a:srgbClr val="000000"/>
                </a:solidFill>
                <a:latin typeface="IRANSans"/>
                <a:ea typeface="EB Garamond"/>
              </a:rPr>
              <a:t>Rhizomatic</a:t>
            </a:r>
            <a:r>
              <a:rPr b="0" lang="en-US" sz="2800" spc="-1" strike="noStrike">
                <a:solidFill>
                  <a:srgbClr val="000000"/>
                </a:solidFill>
                <a:latin typeface="IRANSans"/>
                <a:ea typeface="EB Garamond"/>
              </a:rPr>
              <a:t>) </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قدرت انتخاب</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نقض اصل دوگانگی کاربر-سرویس‌دهنده</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نقض انحصار اطلاعاتی و بهره‌وری انحصاری</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قابلیت موازی‌سازی</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en-US" sz="2800" spc="-1" strike="noStrike">
                <a:solidFill>
                  <a:srgbClr val="000000"/>
                </a:solidFill>
                <a:latin typeface="IRANSans"/>
                <a:ea typeface="EB Garamond"/>
              </a:rPr>
              <a:t>…</a:t>
            </a:r>
            <a:endParaRPr b="0" lang="en-US" sz="2800" spc="-1" strike="noStrike">
              <a:solidFill>
                <a:srgbClr val="000000"/>
              </a:solidFill>
              <a:latin typeface="Arial"/>
            </a:endParaRPr>
          </a:p>
        </p:txBody>
      </p:sp>
      <p:sp>
        <p:nvSpPr>
          <p:cNvPr id="434" name="Oval 32"/>
          <p:cNvSpPr/>
          <p:nvPr/>
        </p:nvSpPr>
        <p:spPr>
          <a:xfrm>
            <a:off x="4299840" y="55242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35" name="Oval 33"/>
          <p:cNvSpPr/>
          <p:nvPr/>
        </p:nvSpPr>
        <p:spPr>
          <a:xfrm>
            <a:off x="3439800" y="562896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36" name="Oval 34"/>
          <p:cNvSpPr/>
          <p:nvPr/>
        </p:nvSpPr>
        <p:spPr>
          <a:xfrm>
            <a:off x="3418200" y="46810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37" name="Oval 35"/>
          <p:cNvSpPr/>
          <p:nvPr/>
        </p:nvSpPr>
        <p:spPr>
          <a:xfrm>
            <a:off x="4521960" y="46810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cxnSp>
        <p:nvCxnSpPr>
          <p:cNvPr id="438" name="Straight Connector 36"/>
          <p:cNvCxnSpPr>
            <a:stCxn id="436" idx="6"/>
            <a:endCxn id="437" idx="2"/>
          </p:cNvCxnSpPr>
          <p:nvPr/>
        </p:nvCxnSpPr>
        <p:spPr>
          <a:xfrm>
            <a:off x="3713040" y="4821480"/>
            <a:ext cx="809280" cy="360"/>
          </a:xfrm>
          <a:prstGeom prst="straightConnector1">
            <a:avLst/>
          </a:prstGeom>
          <a:ln w="57150">
            <a:solidFill>
              <a:srgbClr val="000000"/>
            </a:solidFill>
          </a:ln>
        </p:spPr>
      </p:cxnSp>
      <p:cxnSp>
        <p:nvCxnSpPr>
          <p:cNvPr id="439" name="Straight Connector 37"/>
          <p:cNvCxnSpPr>
            <a:stCxn id="437" idx="3"/>
            <a:endCxn id="435" idx="7"/>
          </p:cNvCxnSpPr>
          <p:nvPr/>
        </p:nvCxnSpPr>
        <p:spPr>
          <a:xfrm flipH="1">
            <a:off x="3691440" y="4920840"/>
            <a:ext cx="874080" cy="749520"/>
          </a:xfrm>
          <a:prstGeom prst="straightConnector1">
            <a:avLst/>
          </a:prstGeom>
          <a:ln w="38100">
            <a:solidFill>
              <a:srgbClr val="000000"/>
            </a:solidFill>
          </a:ln>
        </p:spPr>
      </p:cxnSp>
      <p:cxnSp>
        <p:nvCxnSpPr>
          <p:cNvPr id="440" name="Straight Connector 38"/>
          <p:cNvCxnSpPr>
            <a:stCxn id="435" idx="6"/>
            <a:endCxn id="434" idx="2"/>
          </p:cNvCxnSpPr>
          <p:nvPr/>
        </p:nvCxnSpPr>
        <p:spPr>
          <a:xfrm flipV="1">
            <a:off x="3734640" y="5664600"/>
            <a:ext cx="565560" cy="105120"/>
          </a:xfrm>
          <a:prstGeom prst="straightConnector1">
            <a:avLst/>
          </a:prstGeom>
          <a:ln>
            <a:solidFill>
              <a:srgbClr val="000000"/>
            </a:solidFill>
          </a:ln>
        </p:spPr>
      </p:cxnSp>
      <p:cxnSp>
        <p:nvCxnSpPr>
          <p:cNvPr id="441" name="Straight Connector 39"/>
          <p:cNvCxnSpPr>
            <a:stCxn id="434" idx="1"/>
            <a:endCxn id="436" idx="5"/>
          </p:cNvCxnSpPr>
          <p:nvPr/>
        </p:nvCxnSpPr>
        <p:spPr>
          <a:xfrm flipH="1" flipV="1">
            <a:off x="3669840" y="4920840"/>
            <a:ext cx="673560" cy="644760"/>
          </a:xfrm>
          <a:prstGeom prst="straightConnector1">
            <a:avLst/>
          </a:prstGeom>
          <a:ln>
            <a:solidFill>
              <a:srgbClr val="000000"/>
            </a:solidFill>
          </a:ln>
        </p:spPr>
      </p:cxnSp>
      <p:cxnSp>
        <p:nvCxnSpPr>
          <p:cNvPr id="442" name="Straight Connector 44"/>
          <p:cNvCxnSpPr>
            <a:stCxn id="437" idx="4"/>
            <a:endCxn id="434" idx="0"/>
          </p:cNvCxnSpPr>
          <p:nvPr/>
        </p:nvCxnSpPr>
        <p:spPr>
          <a:xfrm flipH="1">
            <a:off x="4447440" y="4961880"/>
            <a:ext cx="222480" cy="562680"/>
          </a:xfrm>
          <a:prstGeom prst="straightConnector1">
            <a:avLst/>
          </a:prstGeom>
          <a:ln>
            <a:solidFill>
              <a:srgbClr val="000000"/>
            </a:solidFill>
          </a:ln>
        </p:spPr>
      </p:cxnSp>
      <p:cxnSp>
        <p:nvCxnSpPr>
          <p:cNvPr id="443" name="Straight Connector 48"/>
          <p:cNvCxnSpPr>
            <a:stCxn id="436" idx="4"/>
            <a:endCxn id="435" idx="0"/>
          </p:cNvCxnSpPr>
          <p:nvPr/>
        </p:nvCxnSpPr>
        <p:spPr>
          <a:xfrm>
            <a:off x="3565800" y="4961880"/>
            <a:ext cx="21960" cy="667440"/>
          </a:xfrm>
          <a:prstGeom prst="straightConnector1">
            <a:avLst/>
          </a:prstGeom>
          <a:ln w="38100">
            <a:solidFill>
              <a:srgbClr val="000000"/>
            </a:solidFill>
          </a:ln>
        </p:spPr>
      </p:cxnSp>
      <p:sp>
        <p:nvSpPr>
          <p:cNvPr id="444" name="Freeform: Shape 72"/>
          <p:cNvSpPr/>
          <p:nvPr/>
        </p:nvSpPr>
        <p:spPr>
          <a:xfrm>
            <a:off x="1838520" y="3339720"/>
            <a:ext cx="685800" cy="1748880"/>
          </a:xfrm>
          <a:custGeom>
            <a:avLst/>
            <a:gdLst>
              <a:gd name="textAreaLeft" fmla="*/ 0 w 685800"/>
              <a:gd name="textAreaRight" fmla="*/ 686160 w 685800"/>
              <a:gd name="textAreaTop" fmla="*/ 0 h 1748880"/>
              <a:gd name="textAreaBottom" fmla="*/ 1749240 h 1748880"/>
            </a:gdLst>
            <a:ahLst/>
            <a:rect l="textAreaLeft" t="textAreaTop" r="textAreaRight" b="textAreaBottom"/>
            <a:pathLst>
              <a:path w="686163" h="1749287">
                <a:moveTo>
                  <a:pt x="686163" y="0"/>
                </a:moveTo>
                <a:cubicBezTo>
                  <a:pt x="431887" y="202095"/>
                  <a:pt x="177611" y="404191"/>
                  <a:pt x="69937" y="695739"/>
                </a:cubicBezTo>
                <a:cubicBezTo>
                  <a:pt x="-37737" y="987287"/>
                  <a:pt x="1191" y="1368287"/>
                  <a:pt x="40120" y="1749287"/>
                </a:cubicBezTo>
              </a:path>
            </a:pathLst>
          </a:custGeom>
          <a:noFill/>
          <a:ln w="28575">
            <a:solidFill>
              <a:srgbClr val="ff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445" name="TextBox 73"/>
          <p:cNvSpPr/>
          <p:nvPr/>
        </p:nvSpPr>
        <p:spPr>
          <a:xfrm>
            <a:off x="838080" y="2953440"/>
            <a:ext cx="3315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محوراطلاعات،‌ مثل مدل‌های زبانی</a:t>
            </a:r>
            <a:endParaRPr b="0" lang="en-US" sz="1800" spc="-1" strike="noStrike">
              <a:solidFill>
                <a:srgbClr val="000000"/>
              </a:solidFill>
              <a:latin typeface="Arial"/>
            </a:endParaRPr>
          </a:p>
        </p:txBody>
      </p:sp>
      <p:sp>
        <p:nvSpPr>
          <p:cNvPr id="446" name="Oval 83"/>
          <p:cNvSpPr/>
          <p:nvPr/>
        </p:nvSpPr>
        <p:spPr>
          <a:xfrm>
            <a:off x="2167200" y="54828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47" name="Oval 84"/>
          <p:cNvSpPr/>
          <p:nvPr/>
        </p:nvSpPr>
        <p:spPr>
          <a:xfrm>
            <a:off x="1306800" y="558792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48" name="Oval 85"/>
          <p:cNvSpPr/>
          <p:nvPr/>
        </p:nvSpPr>
        <p:spPr>
          <a:xfrm>
            <a:off x="1285560" y="4639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49" name="Oval 86"/>
          <p:cNvSpPr/>
          <p:nvPr/>
        </p:nvSpPr>
        <p:spPr>
          <a:xfrm>
            <a:off x="2388960" y="4639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cxnSp>
        <p:nvCxnSpPr>
          <p:cNvPr id="450" name="Straight Connector 88"/>
          <p:cNvCxnSpPr>
            <a:stCxn id="449" idx="3"/>
            <a:endCxn id="451" idx="7"/>
          </p:cNvCxnSpPr>
          <p:nvPr/>
        </p:nvCxnSpPr>
        <p:spPr>
          <a:xfrm flipH="1">
            <a:off x="2036160" y="4879440"/>
            <a:ext cx="396360" cy="267480"/>
          </a:xfrm>
          <a:prstGeom prst="straightConnector1">
            <a:avLst/>
          </a:prstGeom>
          <a:ln w="3175">
            <a:solidFill>
              <a:srgbClr val="000000"/>
            </a:solidFill>
          </a:ln>
        </p:spPr>
      </p:cxnSp>
      <p:cxnSp>
        <p:nvCxnSpPr>
          <p:cNvPr id="452" name="Straight Connector 90"/>
          <p:cNvCxnSpPr>
            <a:stCxn id="451" idx="1"/>
            <a:endCxn id="448" idx="5"/>
          </p:cNvCxnSpPr>
          <p:nvPr/>
        </p:nvCxnSpPr>
        <p:spPr>
          <a:xfrm flipH="1" flipV="1">
            <a:off x="1537200" y="4879440"/>
            <a:ext cx="290880" cy="267480"/>
          </a:xfrm>
          <a:prstGeom prst="straightConnector1">
            <a:avLst/>
          </a:prstGeom>
          <a:ln w="3175">
            <a:solidFill>
              <a:srgbClr val="000000"/>
            </a:solidFill>
          </a:ln>
        </p:spPr>
      </p:cxnSp>
      <p:cxnSp>
        <p:nvCxnSpPr>
          <p:cNvPr id="453" name="Straight Connector 91"/>
          <p:cNvCxnSpPr>
            <a:stCxn id="451" idx="5"/>
            <a:endCxn id="446" idx="1"/>
          </p:cNvCxnSpPr>
          <p:nvPr/>
        </p:nvCxnSpPr>
        <p:spPr>
          <a:xfrm>
            <a:off x="2036160" y="5345280"/>
            <a:ext cx="174600" cy="178920"/>
          </a:xfrm>
          <a:prstGeom prst="straightConnector1">
            <a:avLst/>
          </a:prstGeom>
          <a:ln w="3175">
            <a:solidFill>
              <a:srgbClr val="000000"/>
            </a:solidFill>
          </a:ln>
        </p:spPr>
      </p:cxnSp>
      <p:cxnSp>
        <p:nvCxnSpPr>
          <p:cNvPr id="454" name="Straight Connector 92"/>
          <p:cNvCxnSpPr>
            <a:stCxn id="451" idx="3"/>
            <a:endCxn id="447" idx="7"/>
          </p:cNvCxnSpPr>
          <p:nvPr/>
        </p:nvCxnSpPr>
        <p:spPr>
          <a:xfrm flipH="1">
            <a:off x="1558440" y="5345280"/>
            <a:ext cx="269640" cy="284040"/>
          </a:xfrm>
          <a:prstGeom prst="straightConnector1">
            <a:avLst/>
          </a:prstGeom>
          <a:ln w="3175">
            <a:solidFill>
              <a:srgbClr val="000000"/>
            </a:solidFill>
          </a:ln>
        </p:spPr>
      </p:cxnSp>
      <p:sp>
        <p:nvSpPr>
          <p:cNvPr id="451" name="Oval 95"/>
          <p:cNvSpPr/>
          <p:nvPr/>
        </p:nvSpPr>
        <p:spPr>
          <a:xfrm>
            <a:off x="1784520" y="510552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pic>
        <p:nvPicPr>
          <p:cNvPr id="455" name="Picture 2" descr=""/>
          <p:cNvPicPr/>
          <p:nvPr/>
        </p:nvPicPr>
        <p:blipFill>
          <a:blip r:embed="rId1"/>
          <a:stretch/>
        </p:blipFill>
        <p:spPr>
          <a:xfrm>
            <a:off x="276480" y="1454400"/>
            <a:ext cx="1155960" cy="1155960"/>
          </a:xfrm>
          <a:prstGeom prst="rect">
            <a:avLst/>
          </a:prstGeom>
          <a:ln w="0">
            <a:noFill/>
          </a:ln>
        </p:spPr>
      </p:pic>
      <p:pic>
        <p:nvPicPr>
          <p:cNvPr id="456" name="Picture 3" descr=""/>
          <p:cNvPicPr/>
          <p:nvPr/>
        </p:nvPicPr>
        <p:blipFill>
          <a:blip r:embed="rId2"/>
          <a:stretch/>
        </p:blipFill>
        <p:spPr>
          <a:xfrm>
            <a:off x="204840" y="322200"/>
            <a:ext cx="1677240" cy="947520"/>
          </a:xfrm>
          <a:prstGeom prst="rect">
            <a:avLst/>
          </a:prstGeom>
          <a:ln w="0">
            <a:noFill/>
          </a:ln>
        </p:spPr>
      </p:pic>
    </p:spTree>
  </p:cSld>
  <mc:AlternateContent>
    <mc:Choice Requires="p14">
      <p:transition spd="slow" p14:dur="2000"/>
    </mc:Choice>
    <mc:Fallback>
      <p:transition spd="slow"/>
    </mc:Fallback>
  </mc:AlternateContent>
  <p:timing>
    <p:tnLst>
      <p:par>
        <p:cTn id="195" dur="indefinite" restart="never" nodeType="tmRoot">
          <p:childTnLst>
            <p:seq>
              <p:cTn id="196" dur="indefinite" nodeType="mainSeq">
                <p:childTnLst>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455"/>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
                                  <p:stCondLst>
                                    <p:cond delay="0"/>
                                  </p:stCondLst>
                                  <p:childTnLst>
                                    <p:set>
                                      <p:cBhvr>
                                        <p:cTn id="204"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مدل مولد افزوده بر پایه جستجو </a:t>
            </a:r>
            <a:r>
              <a:rPr b="0" lang="en-US" sz="4400" spc="-1" strike="noStrike">
                <a:solidFill>
                  <a:srgbClr val="000000"/>
                </a:solidFill>
                <a:latin typeface="IRANSans"/>
                <a:ea typeface="EB Garamond"/>
              </a:rPr>
              <a:t>RAG</a:t>
            </a:r>
            <a:endParaRPr b="0" lang="da-DK" sz="4400" spc="-1" strike="noStrike">
              <a:solidFill>
                <a:srgbClr val="000000"/>
              </a:solidFill>
              <a:latin typeface="Calibri"/>
            </a:endParaRPr>
          </a:p>
        </p:txBody>
      </p:sp>
      <p:sp>
        <p:nvSpPr>
          <p:cNvPr id="458" name="Content Placeholder 2"/>
          <p:cNvSpPr/>
          <p:nvPr/>
        </p:nvSpPr>
        <p:spPr>
          <a:xfrm>
            <a:off x="838080" y="1825560"/>
            <a:ext cx="10515240" cy="4350960"/>
          </a:xfrm>
          <a:prstGeom prst="rect">
            <a:avLst/>
          </a:prstGeom>
          <a:noFill/>
          <a:ln w="0">
            <a:noFill/>
          </a:ln>
        </p:spPr>
        <p:style>
          <a:lnRef idx="0"/>
          <a:fillRef idx="0"/>
          <a:effectRef idx="0"/>
          <a:fontRef idx="minor"/>
        </p:style>
        <p:txBody>
          <a:bodyPr anchor="t">
            <a:normAutofit fontScale="98000"/>
          </a:bodyPr>
          <a:p>
            <a:pPr marL="223920" indent="-22392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جواب‌های مدل مشروط به داده‌های جستجو شده</a:t>
            </a:r>
            <a:endParaRPr b="0" lang="en-US" sz="2800" spc="-1" strike="noStrike">
              <a:solidFill>
                <a:srgbClr val="000000"/>
              </a:solidFill>
              <a:latin typeface="Arial"/>
            </a:endParaRPr>
          </a:p>
          <a:p>
            <a:pPr marL="223920" indent="-22392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امکان کنترل داده‌های شرطی توسط کاربر</a:t>
            </a:r>
            <a:endParaRPr b="0" lang="en-US" sz="28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هر فرد میتواند شروط خود را برای توید بدهد</a:t>
            </a:r>
            <a:endParaRPr b="0" lang="en-US" sz="24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خروجی *متانسب* با داده‌های هر فرد</a:t>
            </a:r>
            <a:endParaRPr b="0" lang="en-US" sz="2400" spc="-1" strike="noStrike">
              <a:solidFill>
                <a:srgbClr val="000000"/>
              </a:solidFill>
              <a:latin typeface="Arial"/>
            </a:endParaRPr>
          </a:p>
          <a:p>
            <a:pPr marL="223920" indent="-22392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تنها روش‌ شخصی‌سازی مدل زبانی تا به حال (بدون نیاز به بازیادگیری)</a:t>
            </a:r>
            <a:endParaRPr b="0" lang="en-US" sz="2800" spc="-1" strike="noStrike">
              <a:solidFill>
                <a:srgbClr val="000000"/>
              </a:solidFill>
              <a:latin typeface="Arial"/>
            </a:endParaRPr>
          </a:p>
          <a:p>
            <a:pPr marL="223920" indent="-22392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برای اجتماعی‌سازی</a:t>
            </a:r>
            <a:endParaRPr b="0" lang="en-US" sz="28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میتوان مدل‌های شخصی و اشتراکی ساخت</a:t>
            </a:r>
            <a:endParaRPr b="0" lang="en-US" sz="24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نقص در بهینه‌گی (هر مدل بسیار سنگین ست)</a:t>
            </a:r>
            <a:endParaRPr b="0" lang="en-US" sz="24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داده‌ها در هر صورت باید تجمیع شوند</a:t>
            </a:r>
            <a:endParaRPr b="0" lang="en-US" sz="2400" spc="-1" strike="noStrike">
              <a:solidFill>
                <a:srgbClr val="000000"/>
              </a:solidFill>
              <a:latin typeface="Arial"/>
            </a:endParaRPr>
          </a:p>
          <a:p>
            <a:pPr lvl="1" marL="671760" indent="-22392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سوگیری مدل اصلی هنوز وجود دارد</a:t>
            </a:r>
            <a:endParaRPr b="0" lang="en-US" sz="2400" spc="-1" strike="noStrike">
              <a:solidFill>
                <a:srgbClr val="000000"/>
              </a:solidFill>
              <a:latin typeface="Arial"/>
            </a:endParaRPr>
          </a:p>
        </p:txBody>
      </p:sp>
      <p:pic>
        <p:nvPicPr>
          <p:cNvPr id="459" name="Picture 3" descr="A diagram of a software development&#10;&#10;Description automatically generated"/>
          <p:cNvPicPr/>
          <p:nvPr/>
        </p:nvPicPr>
        <p:blipFill>
          <a:blip r:embed="rId1"/>
          <a:stretch/>
        </p:blipFill>
        <p:spPr>
          <a:xfrm>
            <a:off x="420840" y="4230000"/>
            <a:ext cx="4190760" cy="1970640"/>
          </a:xfrm>
          <a:prstGeom prst="rect">
            <a:avLst/>
          </a:prstGeom>
          <a:ln w="0">
            <a:solidFill>
              <a:srgbClr val="4472c4"/>
            </a:solidFill>
          </a:ln>
        </p:spPr>
      </p:pic>
      <p:sp>
        <p:nvSpPr>
          <p:cNvPr id="460" name="Oval 2"/>
          <p:cNvSpPr/>
          <p:nvPr/>
        </p:nvSpPr>
        <p:spPr>
          <a:xfrm>
            <a:off x="1719720" y="2533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61" name="Oval 4"/>
          <p:cNvSpPr/>
          <p:nvPr/>
        </p:nvSpPr>
        <p:spPr>
          <a:xfrm>
            <a:off x="859680" y="26388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62" name="Oval 5"/>
          <p:cNvSpPr/>
          <p:nvPr/>
        </p:nvSpPr>
        <p:spPr>
          <a:xfrm>
            <a:off x="838080" y="169056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sp>
        <p:nvSpPr>
          <p:cNvPr id="463" name="Oval 6"/>
          <p:cNvSpPr/>
          <p:nvPr/>
        </p:nvSpPr>
        <p:spPr>
          <a:xfrm>
            <a:off x="1941840" y="169056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endParaRPr b="0" lang="en-US" sz="2000" spc="-1" strike="noStrike">
              <a:solidFill>
                <a:srgbClr val="ffffff"/>
              </a:solidFill>
              <a:latin typeface="Calibri"/>
            </a:endParaRPr>
          </a:p>
        </p:txBody>
      </p:sp>
      <p:cxnSp>
        <p:nvCxnSpPr>
          <p:cNvPr id="464" name="Straight Connector 7"/>
          <p:cNvCxnSpPr>
            <a:stCxn id="463" idx="3"/>
            <a:endCxn id="465" idx="7"/>
          </p:cNvCxnSpPr>
          <p:nvPr/>
        </p:nvCxnSpPr>
        <p:spPr>
          <a:xfrm flipH="1">
            <a:off x="1588680" y="1930320"/>
            <a:ext cx="396720" cy="267480"/>
          </a:xfrm>
          <a:prstGeom prst="straightConnector1">
            <a:avLst/>
          </a:prstGeom>
          <a:ln w="3175">
            <a:solidFill>
              <a:srgbClr val="000000"/>
            </a:solidFill>
            <a:tailEnd len="med" type="triangle" w="med"/>
          </a:ln>
        </p:spPr>
      </p:cxnSp>
      <p:cxnSp>
        <p:nvCxnSpPr>
          <p:cNvPr id="466" name="Straight Connector 8"/>
          <p:cNvCxnSpPr>
            <a:stCxn id="465" idx="1"/>
            <a:endCxn id="462" idx="5"/>
          </p:cNvCxnSpPr>
          <p:nvPr/>
        </p:nvCxnSpPr>
        <p:spPr>
          <a:xfrm flipH="1" flipV="1">
            <a:off x="1089720" y="1930320"/>
            <a:ext cx="290880" cy="267480"/>
          </a:xfrm>
          <a:prstGeom prst="straightConnector1">
            <a:avLst/>
          </a:prstGeom>
          <a:ln w="3175">
            <a:solidFill>
              <a:srgbClr val="000000"/>
            </a:solidFill>
            <a:headEnd len="med" type="triangle" w="med"/>
          </a:ln>
        </p:spPr>
      </p:cxnSp>
      <p:cxnSp>
        <p:nvCxnSpPr>
          <p:cNvPr id="467" name="Straight Connector 9"/>
          <p:cNvCxnSpPr>
            <a:stCxn id="465" idx="5"/>
            <a:endCxn id="460" idx="1"/>
          </p:cNvCxnSpPr>
          <p:nvPr/>
        </p:nvCxnSpPr>
        <p:spPr>
          <a:xfrm>
            <a:off x="1588680" y="2396160"/>
            <a:ext cx="174600" cy="178920"/>
          </a:xfrm>
          <a:prstGeom prst="straightConnector1">
            <a:avLst/>
          </a:prstGeom>
          <a:ln w="3175">
            <a:solidFill>
              <a:srgbClr val="000000"/>
            </a:solidFill>
            <a:headEnd len="med" type="triangle" w="med"/>
          </a:ln>
        </p:spPr>
      </p:cxnSp>
      <p:cxnSp>
        <p:nvCxnSpPr>
          <p:cNvPr id="468" name="Straight Connector 10"/>
          <p:cNvCxnSpPr>
            <a:stCxn id="465" idx="3"/>
            <a:endCxn id="461" idx="7"/>
          </p:cNvCxnSpPr>
          <p:nvPr/>
        </p:nvCxnSpPr>
        <p:spPr>
          <a:xfrm flipH="1">
            <a:off x="1111320" y="2396160"/>
            <a:ext cx="269280" cy="284040"/>
          </a:xfrm>
          <a:prstGeom prst="straightConnector1">
            <a:avLst/>
          </a:prstGeom>
          <a:ln w="3175">
            <a:solidFill>
              <a:srgbClr val="000000"/>
            </a:solidFill>
            <a:headEnd len="med" type="triangle" w="med"/>
          </a:ln>
        </p:spPr>
      </p:cxnSp>
      <p:sp>
        <p:nvSpPr>
          <p:cNvPr id="465" name="Oval 11"/>
          <p:cNvSpPr/>
          <p:nvPr/>
        </p:nvSpPr>
        <p:spPr>
          <a:xfrm>
            <a:off x="1337040" y="21564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Slide Zoom 8"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Rectangle 66"/>
          <p:cNvSpPr/>
          <p:nvPr/>
        </p:nvSpPr>
        <p:spPr>
          <a:xfrm>
            <a:off x="2997720" y="2558880"/>
            <a:ext cx="2181600" cy="1694520"/>
          </a:xfrm>
          <a:prstGeom prst="rect">
            <a:avLst/>
          </a:prstGeom>
          <a:solidFill>
            <a:schemeClr val="accent6">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471" name="Rectangle 24"/>
          <p:cNvSpPr/>
          <p:nvPr/>
        </p:nvSpPr>
        <p:spPr>
          <a:xfrm>
            <a:off x="618120" y="2556360"/>
            <a:ext cx="2181600" cy="3554640"/>
          </a:xfrm>
          <a:prstGeom prst="rect">
            <a:avLst/>
          </a:prstGeom>
          <a:solidFill>
            <a:schemeClr val="accent1">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47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هوش‌مصنوعی اجتماعی توزیع‌پذیر</a:t>
            </a:r>
            <a:br>
              <a:rPr sz="4400"/>
            </a:br>
            <a:r>
              <a:rPr b="0" lang="da-DK" sz="1600" spc="-1" strike="noStrike">
                <a:solidFill>
                  <a:srgbClr val="000000"/>
                </a:solidFill>
                <a:latin typeface="Linux Libertine"/>
                <a:ea typeface="Linux Libertine"/>
              </a:rPr>
              <a:t>[علی‌اکبر شمس، محمد کاظم داوودی، حسن کربلایی]</a:t>
            </a:r>
            <a:endParaRPr b="0" lang="da-DK" sz="1600" spc="-1" strike="noStrike">
              <a:solidFill>
                <a:srgbClr val="000000"/>
              </a:solidFill>
              <a:latin typeface="Calibri"/>
            </a:endParaRPr>
          </a:p>
        </p:txBody>
      </p:sp>
      <p:sp>
        <p:nvSpPr>
          <p:cNvPr id="473" name="Content Placeholder 2"/>
          <p:cNvSpPr/>
          <p:nvPr/>
        </p:nvSpPr>
        <p:spPr>
          <a:xfrm>
            <a:off x="838080" y="1825560"/>
            <a:ext cx="10515240" cy="4350960"/>
          </a:xfrm>
          <a:prstGeom prst="rect">
            <a:avLst/>
          </a:prstGeom>
          <a:noFill/>
          <a:ln w="0">
            <a:noFill/>
          </a:ln>
        </p:spPr>
        <p:style>
          <a:lnRef idx="0"/>
          <a:fillRef idx="0"/>
          <a:effectRef idx="0"/>
          <a:fontRef idx="minor"/>
        </p:style>
        <p:txBody>
          <a:bodyPr anchor="t">
            <a:normAutofit/>
          </a:bodyPr>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استفاده از مدل پیشنهادی روی شبکه</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پردازش موازی در هر گره </a:t>
            </a:r>
            <a:r>
              <a:rPr b="0" lang="en-US" sz="2800" spc="-1" strike="noStrike">
                <a:solidFill>
                  <a:srgbClr val="000000"/>
                </a:solidFill>
                <a:latin typeface="IRANSans"/>
                <a:ea typeface="EB Garamond"/>
              </a:rPr>
              <a:t>(</a:t>
            </a:r>
            <a:r>
              <a:rPr b="0" lang="en-US" sz="2800" spc="-1" strike="noStrike">
                <a:solidFill>
                  <a:srgbClr val="000000"/>
                </a:solidFill>
                <a:latin typeface="IRANSans"/>
                <a:ea typeface="EB Garamond"/>
              </a:rPr>
              <a:t>node</a:t>
            </a:r>
            <a:r>
              <a:rPr b="0" lang="en-US" sz="2800" spc="-1" strike="noStrike">
                <a:solidFill>
                  <a:srgbClr val="000000"/>
                </a:solidFill>
                <a:latin typeface="IRANSans"/>
                <a:ea typeface="EB Garamond"/>
              </a:rPr>
              <a:t>)</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جمع‌آوری نتایج بصورت محلی</a:t>
            </a:r>
            <a:endParaRPr b="0" lang="en-US" sz="2800" spc="-1" strike="noStrike">
              <a:solidFill>
                <a:srgbClr val="000000"/>
              </a:solidFill>
              <a:latin typeface="Arial"/>
            </a:endParaRPr>
          </a:p>
          <a:p>
            <a:pPr marL="228600" indent="-2286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انتخاب سهم تاثیر هر گره</a:t>
            </a:r>
            <a:endParaRPr b="0" lang="en-US" sz="2800" spc="-1" strike="noStrike">
              <a:solidFill>
                <a:srgbClr val="000000"/>
              </a:solidFill>
              <a:latin typeface="Arial"/>
            </a:endParaRPr>
          </a:p>
        </p:txBody>
      </p:sp>
      <p:sp>
        <p:nvSpPr>
          <p:cNvPr id="474" name="Rectangle 12"/>
          <p:cNvSpPr/>
          <p:nvPr/>
        </p:nvSpPr>
        <p:spPr>
          <a:xfrm>
            <a:off x="2997720" y="4282560"/>
            <a:ext cx="2181600" cy="1822680"/>
          </a:xfrm>
          <a:prstGeom prst="rect">
            <a:avLst/>
          </a:prstGeom>
          <a:solidFill>
            <a:schemeClr val="accent4">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475" name="TextBox 13"/>
          <p:cNvSpPr/>
          <p:nvPr/>
        </p:nvSpPr>
        <p:spPr>
          <a:xfrm>
            <a:off x="2997720" y="2563920"/>
            <a:ext cx="2181600" cy="3330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محاسبه‌ی محلی</a:t>
            </a:r>
            <a:endParaRPr b="0" lang="en-US" sz="1600" spc="-1" strike="noStrike">
              <a:solidFill>
                <a:srgbClr val="000000"/>
              </a:solidFill>
              <a:latin typeface="Arial"/>
            </a:endParaRPr>
          </a:p>
        </p:txBody>
      </p:sp>
      <p:cxnSp>
        <p:nvCxnSpPr>
          <p:cNvPr id="476" name="Straight Connector 14"/>
          <p:cNvCxnSpPr>
            <a:stCxn id="477" idx="2"/>
            <a:endCxn id="478" idx="0"/>
          </p:cNvCxnSpPr>
          <p:nvPr/>
        </p:nvCxnSpPr>
        <p:spPr>
          <a:xfrm flipH="1">
            <a:off x="4088520" y="3910320"/>
            <a:ext cx="2880" cy="995040"/>
          </a:xfrm>
          <a:prstGeom prst="straightConnector1">
            <a:avLst/>
          </a:prstGeom>
          <a:ln w="57150">
            <a:solidFill>
              <a:srgbClr val="000000"/>
            </a:solidFill>
          </a:ln>
        </p:spPr>
      </p:cxnSp>
      <p:cxnSp>
        <p:nvCxnSpPr>
          <p:cNvPr id="479" name="Straight Connector 15"/>
          <p:cNvCxnSpPr>
            <a:stCxn id="480" idx="3"/>
            <a:endCxn id="478" idx="1"/>
          </p:cNvCxnSpPr>
          <p:nvPr/>
        </p:nvCxnSpPr>
        <p:spPr>
          <a:xfrm>
            <a:off x="2389680" y="4547160"/>
            <a:ext cx="1339200" cy="513720"/>
          </a:xfrm>
          <a:prstGeom prst="straightConnector1">
            <a:avLst/>
          </a:prstGeom>
          <a:ln>
            <a:solidFill>
              <a:srgbClr val="000000"/>
            </a:solidFill>
          </a:ln>
        </p:spPr>
      </p:cxnSp>
      <p:cxnSp>
        <p:nvCxnSpPr>
          <p:cNvPr id="481" name="Straight Connector 16"/>
          <p:cNvCxnSpPr>
            <a:stCxn id="482" idx="3"/>
            <a:endCxn id="478" idx="1"/>
          </p:cNvCxnSpPr>
          <p:nvPr/>
        </p:nvCxnSpPr>
        <p:spPr>
          <a:xfrm flipV="1">
            <a:off x="2376720" y="5060520"/>
            <a:ext cx="1352160" cy="550080"/>
          </a:xfrm>
          <a:prstGeom prst="straightConnector1">
            <a:avLst/>
          </a:prstGeom>
          <a:ln w="28575">
            <a:solidFill>
              <a:srgbClr val="000000"/>
            </a:solidFill>
          </a:ln>
        </p:spPr>
      </p:cxnSp>
      <p:sp>
        <p:nvSpPr>
          <p:cNvPr id="478" name="Rectangle: Rounded Corners 17"/>
          <p:cNvSpPr/>
          <p:nvPr/>
        </p:nvSpPr>
        <p:spPr>
          <a:xfrm>
            <a:off x="3728520" y="4905000"/>
            <a:ext cx="720360" cy="311040"/>
          </a:xfrm>
          <a:prstGeom prst="roundRect">
            <a:avLst>
              <a:gd name="adj" fmla="val 16667"/>
            </a:avLst>
          </a:prstGeom>
          <a:solidFill>
            <a:srgbClr val="cc99ff"/>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1600" spc="-1" strike="noStrike">
                <a:solidFill>
                  <a:srgbClr val="000000"/>
                </a:solidFill>
                <a:latin typeface="IRANSans"/>
                <a:cs typeface="IRANSans"/>
              </a:rPr>
              <a:t>پاسخ</a:t>
            </a:r>
            <a:endParaRPr b="0" lang="en-US" sz="1600" spc="-1" strike="noStrike">
              <a:solidFill>
                <a:srgbClr val="000000"/>
              </a:solidFill>
              <a:latin typeface="Arial"/>
            </a:endParaRPr>
          </a:p>
        </p:txBody>
      </p:sp>
      <p:sp>
        <p:nvSpPr>
          <p:cNvPr id="483" name="TextBox 25"/>
          <p:cNvSpPr/>
          <p:nvPr/>
        </p:nvSpPr>
        <p:spPr>
          <a:xfrm>
            <a:off x="513000" y="2563920"/>
            <a:ext cx="2419200" cy="317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500" spc="-1" strike="noStrike">
                <a:solidFill>
                  <a:srgbClr val="000000"/>
                </a:solidFill>
                <a:latin typeface="IRANSans"/>
                <a:cs typeface="IRANSans"/>
              </a:rPr>
              <a:t>محاسبه‌ی موازی</a:t>
            </a:r>
            <a:endParaRPr b="0" lang="en-US" sz="1500" spc="-1" strike="noStrike">
              <a:solidFill>
                <a:srgbClr val="000000"/>
              </a:solidFill>
              <a:latin typeface="Arial"/>
            </a:endParaRPr>
          </a:p>
        </p:txBody>
      </p:sp>
      <p:sp>
        <p:nvSpPr>
          <p:cNvPr id="484" name="TextBox 52"/>
          <p:cNvSpPr/>
          <p:nvPr/>
        </p:nvSpPr>
        <p:spPr>
          <a:xfrm>
            <a:off x="2997720" y="5565240"/>
            <a:ext cx="2181600" cy="5763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1600" spc="-1" strike="noStrike">
                <a:solidFill>
                  <a:srgbClr val="000000"/>
                </a:solidFill>
                <a:latin typeface="IRANSans"/>
                <a:cs typeface="IRANSans"/>
              </a:rPr>
              <a:t>مکانیزم جمع‌آوری (میانگین)</a:t>
            </a:r>
            <a:endParaRPr b="0" lang="en-US" sz="1600" spc="-1" strike="noStrike">
              <a:solidFill>
                <a:srgbClr val="000000"/>
              </a:solidFill>
              <a:latin typeface="Arial"/>
            </a:endParaRPr>
          </a:p>
        </p:txBody>
      </p:sp>
      <p:cxnSp>
        <p:nvCxnSpPr>
          <p:cNvPr id="485" name="Straight Connector 62"/>
          <p:cNvCxnSpPr>
            <a:stCxn id="486" idx="3"/>
            <a:endCxn id="478" idx="1"/>
          </p:cNvCxnSpPr>
          <p:nvPr/>
        </p:nvCxnSpPr>
        <p:spPr>
          <a:xfrm>
            <a:off x="2395440" y="3495240"/>
            <a:ext cx="1333440" cy="1565640"/>
          </a:xfrm>
          <a:prstGeom prst="straightConnector1">
            <a:avLst/>
          </a:prstGeom>
          <a:ln>
            <a:solidFill>
              <a:srgbClr val="000000"/>
            </a:solidFill>
          </a:ln>
        </p:spPr>
      </p:cxnSp>
      <p:pic>
        <p:nvPicPr>
          <p:cNvPr id="487" name="Slide Zoom 4" descr="">
            <a:hlinkClick r:id="rId1" action="ppaction://hlinksldjump"/>
          </p:cNvPr>
          <p:cNvPicPr/>
          <p:nvPr/>
        </p:nvPicPr>
        <p:blipFill>
          <a:blip r:embed="rId2"/>
          <a:stretch/>
        </p:blipFill>
        <p:spPr>
          <a:xfrm>
            <a:off x="935640" y="3084840"/>
            <a:ext cx="1459800" cy="821160"/>
          </a:xfrm>
          <a:prstGeom prst="rect">
            <a:avLst/>
          </a:prstGeom>
          <a:ln w="3175">
            <a:solidFill>
              <a:srgbClr val="d3d3d3"/>
            </a:solidFill>
            <a:round/>
          </a:ln>
        </p:spPr>
      </p:pic>
      <p:pic>
        <p:nvPicPr>
          <p:cNvPr id="488" name="Slide Zoom 7" descr="">
            <a:hlinkClick r:id="rId3" action="ppaction://hlinksldjump"/>
          </p:cNvPr>
          <p:cNvPicPr/>
          <p:nvPr/>
        </p:nvPicPr>
        <p:blipFill>
          <a:blip r:embed="rId4"/>
          <a:stretch/>
        </p:blipFill>
        <p:spPr>
          <a:xfrm>
            <a:off x="929880" y="4136760"/>
            <a:ext cx="1459800" cy="821160"/>
          </a:xfrm>
          <a:prstGeom prst="rect">
            <a:avLst/>
          </a:prstGeom>
          <a:ln w="3175">
            <a:solidFill>
              <a:srgbClr val="d3d3d3"/>
            </a:solidFill>
            <a:round/>
          </a:ln>
        </p:spPr>
      </p:pic>
      <p:pic>
        <p:nvPicPr>
          <p:cNvPr id="489" name="Slide Zoom 11" descr="">
            <a:hlinkClick r:id="rId5" action="ppaction://hlinksldjump"/>
          </p:cNvPr>
          <p:cNvPicPr/>
          <p:nvPr/>
        </p:nvPicPr>
        <p:blipFill>
          <a:blip r:embed="rId6"/>
          <a:stretch/>
        </p:blipFill>
        <p:spPr>
          <a:xfrm>
            <a:off x="916920" y="5199840"/>
            <a:ext cx="1459800" cy="821160"/>
          </a:xfrm>
          <a:prstGeom prst="rect">
            <a:avLst/>
          </a:prstGeom>
          <a:ln w="3175">
            <a:solidFill>
              <a:srgbClr val="d3d3d3"/>
            </a:solidFill>
            <a:round/>
          </a:ln>
        </p:spPr>
      </p:pic>
      <p:pic>
        <p:nvPicPr>
          <p:cNvPr id="490" name="Slide Zoom 20" descr="">
            <a:hlinkClick r:id="rId7" action="ppaction://hlinksldjump"/>
          </p:cNvPr>
          <p:cNvPicPr/>
          <p:nvPr/>
        </p:nvPicPr>
        <p:blipFill>
          <a:blip r:embed="rId8"/>
          <a:stretch/>
        </p:blipFill>
        <p:spPr>
          <a:xfrm>
            <a:off x="3361320" y="3089160"/>
            <a:ext cx="1459800" cy="821160"/>
          </a:xfrm>
          <a:prstGeom prst="rect">
            <a:avLst/>
          </a:prstGeom>
          <a:ln w="3175">
            <a:solidFill>
              <a:srgbClr val="d3d3d3"/>
            </a:solidFill>
            <a:round/>
          </a:ln>
        </p:spPr>
      </p:pic>
      <p:grpSp>
        <p:nvGrpSpPr>
          <p:cNvPr id="491" name="Group 43"/>
          <p:cNvGrpSpPr/>
          <p:nvPr/>
        </p:nvGrpSpPr>
        <p:grpSpPr>
          <a:xfrm>
            <a:off x="7471440" y="4344120"/>
            <a:ext cx="2716920" cy="1764360"/>
            <a:chOff x="7471440" y="4344120"/>
            <a:chExt cx="2716920" cy="1764360"/>
          </a:xfrm>
        </p:grpSpPr>
        <p:grpSp>
          <p:nvGrpSpPr>
            <p:cNvPr id="492" name="Group 2"/>
            <p:cNvGrpSpPr/>
            <p:nvPr/>
          </p:nvGrpSpPr>
          <p:grpSpPr>
            <a:xfrm>
              <a:off x="8166240" y="4669560"/>
              <a:ext cx="1398600" cy="1229040"/>
              <a:chOff x="8166240" y="4669560"/>
              <a:chExt cx="1398600" cy="1229040"/>
            </a:xfrm>
          </p:grpSpPr>
          <p:sp>
            <p:nvSpPr>
              <p:cNvPr id="493" name="Oval 32"/>
              <p:cNvSpPr/>
              <p:nvPr/>
            </p:nvSpPr>
            <p:spPr>
              <a:xfrm>
                <a:off x="9047880" y="551268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94" name="Oval 33"/>
              <p:cNvSpPr/>
              <p:nvPr/>
            </p:nvSpPr>
            <p:spPr>
              <a:xfrm>
                <a:off x="8187840" y="561780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95" name="Oval 34"/>
              <p:cNvSpPr/>
              <p:nvPr/>
            </p:nvSpPr>
            <p:spPr>
              <a:xfrm>
                <a:off x="8166240" y="466956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sp>
            <p:nvSpPr>
              <p:cNvPr id="496" name="Oval 35"/>
              <p:cNvSpPr/>
              <p:nvPr/>
            </p:nvSpPr>
            <p:spPr>
              <a:xfrm>
                <a:off x="9270000" y="4669560"/>
                <a:ext cx="294840" cy="280800"/>
              </a:xfrm>
              <a:prstGeom prst="ellipse">
                <a:avLst/>
              </a:prstGeom>
              <a:solidFill>
                <a:schemeClr val="tx1"/>
              </a:solidFill>
              <a:ln>
                <a:solidFill>
                  <a:srgbClr val="000000"/>
                </a:solidFill>
              </a:ln>
            </p:spPr>
            <p:style>
              <a:lnRef idx="2">
                <a:schemeClr val="accent1">
                  <a:shade val="15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000" spc="-1" strike="noStrike">
                    <a:solidFill>
                      <a:srgbClr val="ffffff"/>
                    </a:solidFill>
                    <a:latin typeface="Calibri"/>
                  </a:rPr>
                  <a:t>AI</a:t>
                </a:r>
                <a:endParaRPr b="0" lang="en-US" sz="2000" spc="-1" strike="noStrike">
                  <a:solidFill>
                    <a:srgbClr val="ffffff"/>
                  </a:solidFill>
                  <a:latin typeface="Arial"/>
                </a:endParaRPr>
              </a:p>
            </p:txBody>
          </p:sp>
          <p:cxnSp>
            <p:nvCxnSpPr>
              <p:cNvPr id="497" name="Straight Connector 36"/>
              <p:cNvCxnSpPr/>
              <p:nvPr/>
            </p:nvCxnSpPr>
            <p:spPr>
              <a:xfrm>
                <a:off x="8461440" y="4809960"/>
                <a:ext cx="808560" cy="360"/>
              </a:xfrm>
              <a:prstGeom prst="straightConnector1">
                <a:avLst/>
              </a:prstGeom>
              <a:ln w="57150">
                <a:solidFill>
                  <a:srgbClr val="000000"/>
                </a:solidFill>
              </a:ln>
            </p:spPr>
          </p:cxnSp>
          <p:cxnSp>
            <p:nvCxnSpPr>
              <p:cNvPr id="498" name="Straight Connector 37"/>
              <p:cNvCxnSpPr/>
              <p:nvPr/>
            </p:nvCxnSpPr>
            <p:spPr>
              <a:xfrm flipH="1">
                <a:off x="8439840" y="4909680"/>
                <a:ext cx="873360" cy="749520"/>
              </a:xfrm>
              <a:prstGeom prst="straightConnector1">
                <a:avLst/>
              </a:prstGeom>
              <a:ln w="38100">
                <a:solidFill>
                  <a:srgbClr val="000000"/>
                </a:solidFill>
              </a:ln>
            </p:spPr>
          </p:cxnSp>
          <p:cxnSp>
            <p:nvCxnSpPr>
              <p:cNvPr id="499" name="Straight Connector 38"/>
              <p:cNvCxnSpPr/>
              <p:nvPr/>
            </p:nvCxnSpPr>
            <p:spPr>
              <a:xfrm flipV="1">
                <a:off x="8483040" y="5653440"/>
                <a:ext cx="565200" cy="105120"/>
              </a:xfrm>
              <a:prstGeom prst="straightConnector1">
                <a:avLst/>
              </a:prstGeom>
              <a:ln>
                <a:solidFill>
                  <a:srgbClr val="000000"/>
                </a:solidFill>
              </a:ln>
            </p:spPr>
          </p:cxnSp>
          <p:cxnSp>
            <p:nvCxnSpPr>
              <p:cNvPr id="500" name="Straight Connector 39"/>
              <p:cNvCxnSpPr/>
              <p:nvPr/>
            </p:nvCxnSpPr>
            <p:spPr>
              <a:xfrm flipH="1" flipV="1">
                <a:off x="8418240" y="4909680"/>
                <a:ext cx="673200" cy="644400"/>
              </a:xfrm>
              <a:prstGeom prst="straightConnector1">
                <a:avLst/>
              </a:prstGeom>
              <a:ln>
                <a:solidFill>
                  <a:srgbClr val="000000"/>
                </a:solidFill>
              </a:ln>
            </p:spPr>
          </p:cxnSp>
          <p:cxnSp>
            <p:nvCxnSpPr>
              <p:cNvPr id="501" name="Straight Connector 44"/>
              <p:cNvCxnSpPr/>
              <p:nvPr/>
            </p:nvCxnSpPr>
            <p:spPr>
              <a:xfrm flipH="1">
                <a:off x="9195480" y="4950720"/>
                <a:ext cx="222480" cy="562320"/>
              </a:xfrm>
              <a:prstGeom prst="straightConnector1">
                <a:avLst/>
              </a:prstGeom>
              <a:ln>
                <a:solidFill>
                  <a:srgbClr val="000000"/>
                </a:solidFill>
              </a:ln>
            </p:spPr>
          </p:cxnSp>
          <p:cxnSp>
            <p:nvCxnSpPr>
              <p:cNvPr id="502" name="Straight Connector 48"/>
              <p:cNvCxnSpPr/>
              <p:nvPr/>
            </p:nvCxnSpPr>
            <p:spPr>
              <a:xfrm>
                <a:off x="8313840" y="4950720"/>
                <a:ext cx="21960" cy="667080"/>
              </a:xfrm>
              <a:prstGeom prst="straightConnector1">
                <a:avLst/>
              </a:prstGeom>
              <a:ln w="38100">
                <a:solidFill>
                  <a:srgbClr val="000000"/>
                </a:solidFill>
              </a:ln>
            </p:spPr>
          </p:cxnSp>
        </p:grpSp>
        <p:pic>
          <p:nvPicPr>
            <p:cNvPr id="503" name="Slide Zoom 23" descr="">
              <a:hlinkClick r:id="rId9" action="ppaction://hlinksldjump"/>
            </p:cNvPr>
            <p:cNvPicPr/>
            <p:nvPr/>
          </p:nvPicPr>
          <p:blipFill>
            <a:blip r:embed="rId10"/>
            <a:stretch/>
          </p:blipFill>
          <p:spPr>
            <a:xfrm>
              <a:off x="7471440" y="4391640"/>
              <a:ext cx="623160" cy="350280"/>
            </a:xfrm>
            <a:prstGeom prst="rect">
              <a:avLst/>
            </a:prstGeom>
            <a:ln w="3175">
              <a:solidFill>
                <a:srgbClr val="d3d3d3"/>
              </a:solidFill>
              <a:round/>
            </a:ln>
          </p:spPr>
        </p:pic>
        <p:pic>
          <p:nvPicPr>
            <p:cNvPr id="504" name="Slide Zoom 26" descr="">
              <a:hlinkClick r:id="rId11" action="ppaction://hlinksldjump"/>
            </p:cNvPr>
            <p:cNvPicPr/>
            <p:nvPr/>
          </p:nvPicPr>
          <p:blipFill>
            <a:blip r:embed="rId12"/>
            <a:stretch/>
          </p:blipFill>
          <p:spPr>
            <a:xfrm>
              <a:off x="7490160" y="5758200"/>
              <a:ext cx="623160" cy="350280"/>
            </a:xfrm>
            <a:prstGeom prst="rect">
              <a:avLst/>
            </a:prstGeom>
            <a:ln w="3175">
              <a:solidFill>
                <a:srgbClr val="d3d3d3"/>
              </a:solidFill>
              <a:round/>
            </a:ln>
          </p:spPr>
        </p:pic>
        <p:pic>
          <p:nvPicPr>
            <p:cNvPr id="505" name="Slide Zoom 30" descr="">
              <a:hlinkClick r:id="rId13" action="ppaction://hlinksldjump"/>
            </p:cNvPr>
            <p:cNvPicPr/>
            <p:nvPr/>
          </p:nvPicPr>
          <p:blipFill>
            <a:blip r:embed="rId14"/>
            <a:stretch/>
          </p:blipFill>
          <p:spPr>
            <a:xfrm>
              <a:off x="9565200" y="4344120"/>
              <a:ext cx="623160" cy="350280"/>
            </a:xfrm>
            <a:prstGeom prst="rect">
              <a:avLst/>
            </a:prstGeom>
            <a:ln w="3175">
              <a:solidFill>
                <a:srgbClr val="d3d3d3"/>
              </a:solidFill>
              <a:round/>
            </a:ln>
          </p:spPr>
        </p:pic>
        <p:pic>
          <p:nvPicPr>
            <p:cNvPr id="506" name="Slide Zoom 31" descr="">
              <a:hlinkClick r:id="rId15" action="ppaction://hlinksldjump"/>
            </p:cNvPr>
            <p:cNvPicPr/>
            <p:nvPr/>
          </p:nvPicPr>
          <p:blipFill>
            <a:blip r:embed="rId16"/>
            <a:stretch/>
          </p:blipFill>
          <p:spPr>
            <a:xfrm>
              <a:off x="9483120" y="5670720"/>
              <a:ext cx="623160" cy="350280"/>
            </a:xfrm>
            <a:prstGeom prst="rect">
              <a:avLst/>
            </a:prstGeom>
            <a:ln w="3175">
              <a:solidFill>
                <a:srgbClr val="d3d3d3"/>
              </a:solidFill>
              <a:round/>
            </a:ln>
          </p:spPr>
        </p:pic>
        <p:sp>
          <p:nvSpPr>
            <p:cNvPr id="507" name="Freeform: Shape 40">
              <a:hlinkClick r:id="rId17" action="ppaction://hlinksldjump"/>
            </p:cNvPr>
            <p:cNvSpPr/>
            <p:nvPr/>
          </p:nvSpPr>
          <p:spPr>
            <a:xfrm>
              <a:off x="8268840" y="4564080"/>
              <a:ext cx="894240" cy="772920"/>
            </a:xfrm>
            <a:custGeom>
              <a:avLst/>
              <a:gdLst>
                <a:gd name="textAreaLeft" fmla="*/ 0 w 894240"/>
                <a:gd name="textAreaRight" fmla="*/ 894600 w 894240"/>
                <a:gd name="textAreaTop" fmla="*/ 0 h 772920"/>
                <a:gd name="textAreaBottom" fmla="*/ 773280 h 772920"/>
              </a:gdLst>
              <a:ahLst/>
              <a:rect l="textAreaLeft" t="textAreaTop" r="textAreaRight" b="textAreaBottom"/>
              <a:pathLst>
                <a:path w="894777" h="773124">
                  <a:moveTo>
                    <a:pt x="0" y="0"/>
                  </a:moveTo>
                  <a:cubicBezTo>
                    <a:pt x="79910" y="47945"/>
                    <a:pt x="41163" y="25239"/>
                    <a:pt x="215845" y="113810"/>
                  </a:cubicBezTo>
                  <a:cubicBezTo>
                    <a:pt x="242983" y="127570"/>
                    <a:pt x="273242" y="135735"/>
                    <a:pt x="298259" y="153054"/>
                  </a:cubicBezTo>
                  <a:cubicBezTo>
                    <a:pt x="315265" y="164827"/>
                    <a:pt x="331492" y="177814"/>
                    <a:pt x="349277" y="188374"/>
                  </a:cubicBezTo>
                  <a:cubicBezTo>
                    <a:pt x="373428" y="202714"/>
                    <a:pt x="400201" y="212453"/>
                    <a:pt x="423842" y="227619"/>
                  </a:cubicBezTo>
                  <a:cubicBezTo>
                    <a:pt x="469665" y="257015"/>
                    <a:pt x="510590" y="293796"/>
                    <a:pt x="557273" y="321806"/>
                  </a:cubicBezTo>
                  <a:cubicBezTo>
                    <a:pt x="602095" y="348699"/>
                    <a:pt x="618003" y="353303"/>
                    <a:pt x="651461" y="388522"/>
                  </a:cubicBezTo>
                  <a:cubicBezTo>
                    <a:pt x="665535" y="403337"/>
                    <a:pt x="676596" y="420835"/>
                    <a:pt x="690705" y="435616"/>
                  </a:cubicBezTo>
                  <a:cubicBezTo>
                    <a:pt x="702157" y="447614"/>
                    <a:pt x="757826" y="494026"/>
                    <a:pt x="769194" y="510180"/>
                  </a:cubicBezTo>
                  <a:cubicBezTo>
                    <a:pt x="794319" y="545885"/>
                    <a:pt x="812207" y="587397"/>
                    <a:pt x="828061" y="627914"/>
                  </a:cubicBezTo>
                  <a:cubicBezTo>
                    <a:pt x="833641" y="642173"/>
                    <a:pt x="837622" y="657055"/>
                    <a:pt x="843759" y="671083"/>
                  </a:cubicBezTo>
                  <a:cubicBezTo>
                    <a:pt x="846817" y="678072"/>
                    <a:pt x="851880" y="684009"/>
                    <a:pt x="855533" y="690706"/>
                  </a:cubicBezTo>
                  <a:cubicBezTo>
                    <a:pt x="864354" y="706877"/>
                    <a:pt x="872260" y="724677"/>
                    <a:pt x="879079" y="741724"/>
                  </a:cubicBezTo>
                  <a:cubicBezTo>
                    <a:pt x="892127" y="774344"/>
                    <a:pt x="879581" y="773119"/>
                    <a:pt x="894777" y="773119"/>
                  </a:cubicBezTo>
                </a:path>
              </a:pathLst>
            </a:custGeom>
            <a:noFill/>
            <a:ln w="38100">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508" name="Freeform: Shape 41">
              <a:hlinkClick r:id="rId18" action="ppaction://hlinksldjump"/>
            </p:cNvPr>
            <p:cNvSpPr/>
            <p:nvPr/>
          </p:nvSpPr>
          <p:spPr>
            <a:xfrm>
              <a:off x="9395280" y="4803480"/>
              <a:ext cx="231120" cy="612000"/>
            </a:xfrm>
            <a:custGeom>
              <a:avLst/>
              <a:gdLst>
                <a:gd name="textAreaLeft" fmla="*/ 0 w 231120"/>
                <a:gd name="textAreaRight" fmla="*/ 231480 w 231120"/>
                <a:gd name="textAreaTop" fmla="*/ 0 h 612000"/>
                <a:gd name="textAreaBottom" fmla="*/ 612360 h 612000"/>
              </a:gdLst>
              <a:ahLst/>
              <a:rect l="textAreaLeft" t="textAreaTop" r="textAreaRight" b="textAreaBottom"/>
              <a:pathLst>
                <a:path w="231543" h="612217">
                  <a:moveTo>
                    <a:pt x="231543" y="0"/>
                  </a:moveTo>
                  <a:cubicBezTo>
                    <a:pt x="225252" y="66059"/>
                    <a:pt x="223384" y="99322"/>
                    <a:pt x="211921" y="164828"/>
                  </a:cubicBezTo>
                  <a:cubicBezTo>
                    <a:pt x="192988" y="273021"/>
                    <a:pt x="203002" y="203712"/>
                    <a:pt x="184449" y="282562"/>
                  </a:cubicBezTo>
                  <a:cubicBezTo>
                    <a:pt x="182626" y="290308"/>
                    <a:pt x="183041" y="298560"/>
                    <a:pt x="180525" y="306109"/>
                  </a:cubicBezTo>
                  <a:cubicBezTo>
                    <a:pt x="176451" y="318332"/>
                    <a:pt x="169230" y="329321"/>
                    <a:pt x="164827" y="341429"/>
                  </a:cubicBezTo>
                  <a:cubicBezTo>
                    <a:pt x="158746" y="358151"/>
                    <a:pt x="156034" y="376049"/>
                    <a:pt x="149129" y="392447"/>
                  </a:cubicBezTo>
                  <a:cubicBezTo>
                    <a:pt x="145468" y="401141"/>
                    <a:pt x="137650" y="407556"/>
                    <a:pt x="133431" y="415993"/>
                  </a:cubicBezTo>
                  <a:cubicBezTo>
                    <a:pt x="128433" y="425990"/>
                    <a:pt x="126918" y="437527"/>
                    <a:pt x="121658" y="447389"/>
                  </a:cubicBezTo>
                  <a:cubicBezTo>
                    <a:pt x="116363" y="457318"/>
                    <a:pt x="108149" y="465412"/>
                    <a:pt x="102036" y="474860"/>
                  </a:cubicBezTo>
                  <a:cubicBezTo>
                    <a:pt x="53190" y="550349"/>
                    <a:pt x="103664" y="479048"/>
                    <a:pt x="54942" y="549425"/>
                  </a:cubicBezTo>
                  <a:cubicBezTo>
                    <a:pt x="51219" y="554803"/>
                    <a:pt x="47426" y="560157"/>
                    <a:pt x="43169" y="565123"/>
                  </a:cubicBezTo>
                  <a:cubicBezTo>
                    <a:pt x="39557" y="569337"/>
                    <a:pt x="35320" y="572972"/>
                    <a:pt x="31395" y="576896"/>
                  </a:cubicBezTo>
                  <a:cubicBezTo>
                    <a:pt x="28779" y="582129"/>
                    <a:pt x="27353" y="588152"/>
                    <a:pt x="23546" y="592594"/>
                  </a:cubicBezTo>
                  <a:cubicBezTo>
                    <a:pt x="19290" y="597560"/>
                    <a:pt x="12874" y="600181"/>
                    <a:pt x="7849" y="604368"/>
                  </a:cubicBezTo>
                  <a:cubicBezTo>
                    <a:pt x="5007" y="606737"/>
                    <a:pt x="2616" y="609601"/>
                    <a:pt x="0" y="612217"/>
                  </a:cubicBezTo>
                </a:path>
              </a:pathLst>
            </a:custGeom>
            <a:noFill/>
            <a:ln w="38100">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509" name="Freeform: Shape 42">
              <a:hlinkClick r:id="rId19" action="ppaction://hlinksldjump"/>
            </p:cNvPr>
            <p:cNvSpPr/>
            <p:nvPr/>
          </p:nvSpPr>
          <p:spPr>
            <a:xfrm>
              <a:off x="8484840" y="5866920"/>
              <a:ext cx="596160" cy="54720"/>
            </a:xfrm>
            <a:custGeom>
              <a:avLst/>
              <a:gdLst>
                <a:gd name="textAreaLeft" fmla="*/ 0 w 596160"/>
                <a:gd name="textAreaRight" fmla="*/ 596520 w 596160"/>
                <a:gd name="textAreaTop" fmla="*/ 0 h 54720"/>
                <a:gd name="textAreaBottom" fmla="*/ 55080 h 54720"/>
              </a:gdLst>
              <a:ahLst/>
              <a:rect l="textAreaLeft" t="textAreaTop" r="textAreaRight" b="textAreaBottom"/>
              <a:pathLst>
                <a:path w="596519" h="54942">
                  <a:moveTo>
                    <a:pt x="0" y="23547"/>
                  </a:moveTo>
                  <a:cubicBezTo>
                    <a:pt x="86444" y="42757"/>
                    <a:pt x="63302" y="38975"/>
                    <a:pt x="215846" y="51018"/>
                  </a:cubicBezTo>
                  <a:cubicBezTo>
                    <a:pt x="254991" y="54108"/>
                    <a:pt x="294335" y="53634"/>
                    <a:pt x="333580" y="54942"/>
                  </a:cubicBezTo>
                  <a:lnTo>
                    <a:pt x="510180" y="47094"/>
                  </a:lnTo>
                  <a:cubicBezTo>
                    <a:pt x="519166" y="46544"/>
                    <a:pt x="534490" y="40381"/>
                    <a:pt x="541576" y="35320"/>
                  </a:cubicBezTo>
                  <a:cubicBezTo>
                    <a:pt x="546092" y="32094"/>
                    <a:pt x="548667" y="26527"/>
                    <a:pt x="553349" y="23547"/>
                  </a:cubicBezTo>
                  <a:cubicBezTo>
                    <a:pt x="563220" y="17265"/>
                    <a:pt x="575009" y="14339"/>
                    <a:pt x="584745" y="7849"/>
                  </a:cubicBezTo>
                  <a:lnTo>
                    <a:pt x="596519" y="0"/>
                  </a:lnTo>
                </a:path>
              </a:pathLst>
            </a:custGeom>
            <a:noFill/>
            <a:ln w="38100">
              <a:solidFill>
                <a:srgbClr val="c00000"/>
              </a:solidFill>
              <a:tailEnd len="med" type="triangle" w="med"/>
            </a:ln>
          </p:spPr>
          <p:style>
            <a:lnRef idx="2">
              <a:schemeClr val="accent1">
                <a:shade val="15000"/>
              </a:schemeClr>
            </a:lnRef>
            <a:fillRef idx="1">
              <a:schemeClr val="accent1"/>
            </a:fillRef>
            <a:effectRef idx="0">
              <a:schemeClr val="accent1"/>
            </a:effectRef>
            <a:fontRef idx="minor"/>
          </p:style>
          <p:txBody>
            <a:bodyPr lIns="90000" rIns="90000" tIns="10080" bIns="10080" anchor="ctr">
              <a:noAutofit/>
            </a:bodyPr>
            <a:p>
              <a:pPr algn="ctr">
                <a:lnSpc>
                  <a:spcPct val="100000"/>
                </a:lnSpc>
              </a:pPr>
              <a:endParaRPr b="0" lang="en-US" sz="1800" spc="-1" strike="noStrike">
                <a:solidFill>
                  <a:schemeClr val="lt1"/>
                </a:solidFill>
                <a:latin typeface="Calibri"/>
              </a:endParaRPr>
            </a:p>
          </p:txBody>
        </p:sp>
      </p:grpSp>
      <p:sp>
        <p:nvSpPr>
          <p:cNvPr id="510" name="TextBox 5"/>
          <p:cNvSpPr/>
          <p:nvPr/>
        </p:nvSpPr>
        <p:spPr>
          <a:xfrm>
            <a:off x="1346760" y="2193840"/>
            <a:ext cx="6606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a-IR" sz="1800" spc="-1" strike="noStrike">
                <a:solidFill>
                  <a:srgbClr val="000000"/>
                </a:solidFill>
                <a:latin typeface="IRANSans"/>
                <a:cs typeface="IRANSans"/>
              </a:rPr>
              <a:t>شبکه</a:t>
            </a:r>
            <a:r>
              <a:rPr b="1" lang="en-US" sz="1800" spc="-1" strike="noStrike">
                <a:solidFill>
                  <a:srgbClr val="000000"/>
                </a:solidFill>
                <a:latin typeface="IRANSans"/>
              </a:rPr>
              <a:t>‌</a:t>
            </a:r>
            <a:endParaRPr b="0" lang="en-US" sz="1800" spc="-1" strike="noStrike">
              <a:solidFill>
                <a:srgbClr val="000000"/>
              </a:solidFill>
              <a:latin typeface="Arial"/>
            </a:endParaRPr>
          </a:p>
        </p:txBody>
      </p:sp>
      <p:sp>
        <p:nvSpPr>
          <p:cNvPr id="511" name="TextBox 6"/>
          <p:cNvSpPr/>
          <p:nvPr/>
        </p:nvSpPr>
        <p:spPr>
          <a:xfrm>
            <a:off x="3728520" y="2190960"/>
            <a:ext cx="6606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fa-IR" sz="1800" spc="-1" strike="noStrike">
                <a:solidFill>
                  <a:srgbClr val="000000"/>
                </a:solidFill>
                <a:latin typeface="IRANSans"/>
                <a:cs typeface="IRANSans"/>
              </a:rPr>
              <a:t>کاربر</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5" dur="indefinite" restart="never" nodeType="tmRoot">
          <p:childTnLst>
            <p:seq>
              <p:cTn id="206" dur="indefinite" nodeType="mainSeq">
                <p:childTnLst>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4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Rectangle 12"/>
          <p:cNvSpPr/>
          <p:nvPr/>
        </p:nvSpPr>
        <p:spPr>
          <a:xfrm>
            <a:off x="2629080" y="2444040"/>
            <a:ext cx="6933240" cy="2528280"/>
          </a:xfrm>
          <a:prstGeom prst="rect">
            <a:avLst/>
          </a:prstGeom>
          <a:no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513" name="PlaceHolder 1"/>
          <p:cNvSpPr>
            <a:spLocks noGrp="1"/>
          </p:cNvSpPr>
          <p:nvPr>
            <p:ph type="title"/>
          </p:nvPr>
        </p:nvSpPr>
        <p:spPr>
          <a:xfrm>
            <a:off x="838080" y="365040"/>
            <a:ext cx="10515240" cy="1325160"/>
          </a:xfrm>
          <a:prstGeom prst="rect">
            <a:avLst/>
          </a:prstGeom>
          <a:noFill/>
          <a:ln w="0">
            <a:noFill/>
          </a:ln>
        </p:spPr>
        <p:txBody>
          <a:bodyPr anchor="ctr">
            <a:normAutofit fontScale="95000"/>
          </a:bodyPr>
          <a:p>
            <a:pPr indent="0" algn="ctr" rtl="1">
              <a:lnSpc>
                <a:spcPct val="90000"/>
              </a:lnSpc>
              <a:buNone/>
            </a:pPr>
            <a:r>
              <a:rPr b="0" lang="fa-IR" sz="4000" spc="-1" strike="noStrike">
                <a:solidFill>
                  <a:srgbClr val="000000"/>
                </a:solidFill>
                <a:latin typeface="IRANSans"/>
                <a:cs typeface="IRANSans"/>
              </a:rPr>
              <a:t>جریان اصلی فضای شناختی </a:t>
            </a:r>
            <a:r>
              <a:rPr b="0" lang="en-US" sz="4000" spc="-1" strike="noStrike">
                <a:solidFill>
                  <a:srgbClr val="000000"/>
                </a:solidFill>
                <a:latin typeface="IRANSans"/>
                <a:ea typeface="EB Garamond"/>
              </a:rPr>
              <a:t>(</a:t>
            </a:r>
            <a:r>
              <a:rPr b="0" lang="en-US" sz="4000" spc="-1" strike="noStrike">
                <a:solidFill>
                  <a:srgbClr val="000000"/>
                </a:solidFill>
                <a:latin typeface="IRANSans"/>
                <a:ea typeface="EB Garamond"/>
              </a:rPr>
              <a:t>epistemic position</a:t>
            </a:r>
            <a:r>
              <a:rPr b="0" lang="en-US" sz="4000" spc="-1" strike="noStrike">
                <a:solidFill>
                  <a:srgbClr val="000000"/>
                </a:solidFill>
                <a:latin typeface="IRANSans"/>
                <a:ea typeface="EB Garamond"/>
              </a:rPr>
              <a:t>)</a:t>
            </a:r>
            <a:br>
              <a:rPr sz="4000"/>
            </a:br>
            <a:r>
              <a:rPr b="0" lang="en-US" sz="1400" spc="-1" strike="noStrike">
                <a:solidFill>
                  <a:srgbClr val="000000"/>
                </a:solidFill>
                <a:latin typeface="Linux Libertine"/>
                <a:ea typeface="Linux Libertine"/>
              </a:rPr>
              <a:t>[علی‌اکبر شمس، محمد کاظم داوودی، حسن کربلایی]</a:t>
            </a:r>
            <a:endParaRPr b="0" lang="da-DK" sz="1400" spc="-1" strike="noStrike">
              <a:solidFill>
                <a:srgbClr val="000000"/>
              </a:solidFill>
              <a:latin typeface="Calibri"/>
            </a:endParaRPr>
          </a:p>
        </p:txBody>
      </p:sp>
      <p:sp>
        <p:nvSpPr>
          <p:cNvPr id="514" name="TextBox 14"/>
          <p:cNvSpPr/>
          <p:nvPr/>
        </p:nvSpPr>
        <p:spPr>
          <a:xfrm>
            <a:off x="8175240" y="2086920"/>
            <a:ext cx="1387440" cy="363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pPr>
            <a:r>
              <a:rPr b="0" lang="fa-IR" sz="1800" spc="-1" strike="noStrike">
                <a:solidFill>
                  <a:srgbClr val="000000"/>
                </a:solidFill>
                <a:latin typeface="IRANSans"/>
                <a:cs typeface="IRANSans"/>
              </a:rPr>
              <a:t>جریان اصلی</a:t>
            </a:r>
            <a:endParaRPr b="0" lang="en-US" sz="1800" spc="-1" strike="noStrike">
              <a:solidFill>
                <a:srgbClr val="000000"/>
              </a:solidFill>
              <a:latin typeface="Arial"/>
            </a:endParaRPr>
          </a:p>
        </p:txBody>
      </p:sp>
      <p:sp>
        <p:nvSpPr>
          <p:cNvPr id="515" name="TextBox 16"/>
          <p:cNvSpPr/>
          <p:nvPr/>
        </p:nvSpPr>
        <p:spPr>
          <a:xfrm>
            <a:off x="2629080" y="2084400"/>
            <a:ext cx="157752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انتظارات ایرانی</a:t>
            </a:r>
            <a:endParaRPr b="0" lang="en-US" sz="1800" spc="-1" strike="noStrike">
              <a:solidFill>
                <a:srgbClr val="000000"/>
              </a:solidFill>
              <a:latin typeface="Arial"/>
            </a:endParaRPr>
          </a:p>
        </p:txBody>
      </p:sp>
      <p:sp>
        <p:nvSpPr>
          <p:cNvPr id="516" name="TextBox 18"/>
          <p:cNvSpPr/>
          <p:nvPr/>
        </p:nvSpPr>
        <p:spPr>
          <a:xfrm>
            <a:off x="7839000" y="2805840"/>
            <a:ext cx="1451880" cy="363960"/>
          </a:xfrm>
          <a:prstGeom prst="rect">
            <a:avLst/>
          </a:prstGeom>
          <a:solidFill>
            <a:schemeClr val="accent5">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مرکز‌گرا</a:t>
            </a:r>
            <a:endParaRPr b="0" lang="en-US" sz="1800" spc="-1" strike="noStrike">
              <a:solidFill>
                <a:srgbClr val="000000"/>
              </a:solidFill>
              <a:latin typeface="Arial"/>
            </a:endParaRPr>
          </a:p>
        </p:txBody>
      </p:sp>
      <p:sp>
        <p:nvSpPr>
          <p:cNvPr id="517" name="TextBox 19"/>
          <p:cNvSpPr/>
          <p:nvPr/>
        </p:nvSpPr>
        <p:spPr>
          <a:xfrm>
            <a:off x="2872440" y="2805840"/>
            <a:ext cx="1149480" cy="363960"/>
          </a:xfrm>
          <a:prstGeom prst="rect">
            <a:avLst/>
          </a:prstGeom>
          <a:solidFill>
            <a:schemeClr val="accent6">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شبکه‌ای</a:t>
            </a:r>
            <a:endParaRPr b="0" lang="en-US" sz="1800" spc="-1" strike="noStrike">
              <a:solidFill>
                <a:srgbClr val="000000"/>
              </a:solidFill>
              <a:latin typeface="Arial"/>
            </a:endParaRPr>
          </a:p>
        </p:txBody>
      </p:sp>
      <p:sp>
        <p:nvSpPr>
          <p:cNvPr id="518" name="TextBox 20"/>
          <p:cNvSpPr/>
          <p:nvPr/>
        </p:nvSpPr>
        <p:spPr>
          <a:xfrm>
            <a:off x="3242880" y="3790080"/>
            <a:ext cx="2524680" cy="638280"/>
          </a:xfrm>
          <a:prstGeom prst="rect">
            <a:avLst/>
          </a:prstGeom>
          <a:solidFill>
            <a:schemeClr val="accent6">
              <a:lumMod val="20000"/>
              <a:lumOff val="80000"/>
            </a:schemeClr>
          </a:solidFill>
          <a:ln w="0">
            <a:noFill/>
          </a:ln>
        </p:spPr>
        <p:style>
          <a:lnRef idx="0"/>
          <a:fillRef idx="0"/>
          <a:effectRef idx="0"/>
          <a:fontRef idx="minor"/>
        </p:style>
        <p:txBody>
          <a:bodyPr lIns="90000" rIns="90000" tIns="45000" bIns="45000" anchor="t">
            <a:spAutoFit/>
          </a:bodyPr>
          <a:p>
            <a:pPr>
              <a:lnSpc>
                <a:spcPct val="100000"/>
              </a:lnSpc>
            </a:pPr>
            <a:r>
              <a:rPr b="0" lang="fa-IR" sz="1800" spc="-1" strike="noStrike">
                <a:solidFill>
                  <a:srgbClr val="000000"/>
                </a:solidFill>
                <a:latin typeface="IRANSans"/>
                <a:cs typeface="IRANSans"/>
              </a:rPr>
              <a:t>اطمینان فردی یا اجتماعی</a:t>
            </a:r>
            <a:endParaRPr b="0" lang="en-US" sz="1800" spc="-1" strike="noStrike">
              <a:solidFill>
                <a:srgbClr val="000000"/>
              </a:solidFill>
              <a:latin typeface="Arial"/>
            </a:endParaRPr>
          </a:p>
        </p:txBody>
      </p:sp>
      <p:sp>
        <p:nvSpPr>
          <p:cNvPr id="519" name="TextBox 21"/>
          <p:cNvSpPr/>
          <p:nvPr/>
        </p:nvSpPr>
        <p:spPr>
          <a:xfrm>
            <a:off x="2872440" y="4339080"/>
            <a:ext cx="2524680" cy="363960"/>
          </a:xfrm>
          <a:prstGeom prst="rect">
            <a:avLst/>
          </a:prstGeom>
          <a:solidFill>
            <a:schemeClr val="accent6">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آزادی در انتخاب منبع</a:t>
            </a:r>
            <a:endParaRPr b="0" lang="en-US" sz="1800" spc="-1" strike="noStrike">
              <a:solidFill>
                <a:srgbClr val="000000"/>
              </a:solidFill>
              <a:latin typeface="Arial"/>
            </a:endParaRPr>
          </a:p>
        </p:txBody>
      </p:sp>
      <p:sp>
        <p:nvSpPr>
          <p:cNvPr id="520" name="TextBox 23"/>
          <p:cNvSpPr/>
          <p:nvPr/>
        </p:nvSpPr>
        <p:spPr>
          <a:xfrm>
            <a:off x="7180560" y="4347360"/>
            <a:ext cx="1842120" cy="363960"/>
          </a:xfrm>
          <a:prstGeom prst="rect">
            <a:avLst/>
          </a:prstGeom>
          <a:solidFill>
            <a:schemeClr val="accent5">
              <a:lumMod val="40000"/>
              <a:lumOff val="60000"/>
            </a:schemeClr>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تفویض شناخت</a:t>
            </a:r>
            <a:endParaRPr b="0" lang="en-US" sz="1800" spc="-1" strike="noStrike">
              <a:solidFill>
                <a:srgbClr val="000000"/>
              </a:solidFill>
              <a:latin typeface="Arial"/>
            </a:endParaRPr>
          </a:p>
        </p:txBody>
      </p:sp>
      <p:sp>
        <p:nvSpPr>
          <p:cNvPr id="521" name="TextBox 24"/>
          <p:cNvSpPr/>
          <p:nvPr/>
        </p:nvSpPr>
        <p:spPr>
          <a:xfrm>
            <a:off x="6766200" y="3349440"/>
            <a:ext cx="2524680" cy="363960"/>
          </a:xfrm>
          <a:prstGeom prst="rect">
            <a:avLst/>
          </a:prstGeom>
          <a:solidFill>
            <a:srgbClr val="bdd7ee"/>
          </a:solidFill>
          <a:ln w="0">
            <a:noFill/>
          </a:ln>
        </p:spPr>
        <p:style>
          <a:lnRef idx="0"/>
          <a:fillRef idx="0"/>
          <a:effectRef idx="0"/>
          <a:fontRef idx="minor"/>
        </p:style>
        <p:txBody>
          <a:bodyPr lIns="90000" rIns="90000" tIns="45000" bIns="45000" anchor="t">
            <a:spAutoFit/>
          </a:bodyPr>
          <a:p>
            <a:pPr algn="ctr">
              <a:lnSpc>
                <a:spcPct val="100000"/>
              </a:lnSpc>
            </a:pPr>
            <a:r>
              <a:rPr b="0" lang="fa-IR" sz="1800" spc="-1" strike="noStrike">
                <a:solidFill>
                  <a:srgbClr val="000000"/>
                </a:solidFill>
                <a:latin typeface="IRANSans"/>
                <a:cs typeface="IRANSans"/>
              </a:rPr>
              <a:t>کنترل فردی یا تعاونی</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000" spc="-1" strike="noStrike">
                <a:solidFill>
                  <a:srgbClr val="000000"/>
                </a:solidFill>
                <a:latin typeface="IRANSans"/>
                <a:cs typeface="IRANSans"/>
              </a:rPr>
              <a:t>نیازهای هوش‌مصنوعی</a:t>
            </a:r>
            <a:br>
              <a:rPr sz="4000"/>
            </a:br>
            <a:r>
              <a:rPr b="0" lang="da-DK" sz="1400" spc="-1" strike="noStrike">
                <a:solidFill>
                  <a:srgbClr val="000000"/>
                </a:solidFill>
                <a:latin typeface="Linux Libertine"/>
                <a:ea typeface="Linux Libertine"/>
              </a:rPr>
              <a:t>[علی‌اکبر شمس، محمد کاظم داوودی، حسن کربلایی]</a:t>
            </a:r>
            <a:endParaRPr b="0" lang="da-DK" sz="1400" spc="-1" strike="noStrike">
              <a:solidFill>
                <a:srgbClr val="000000"/>
              </a:solidFill>
              <a:latin typeface="Calibri"/>
            </a:endParaRPr>
          </a:p>
        </p:txBody>
      </p:sp>
      <p:graphicFrame>
        <p:nvGraphicFramePr>
          <p:cNvPr id="1" name="Diagram1"/>
          <p:cNvGraphicFramePr/>
          <p:nvPr>
            <p:extLst>
              <p:ext uri="{D42A27DB-BD31-4B8C-83A1-F6EECF244321}">
                <p14:modId xmlns:p14="http://schemas.microsoft.com/office/powerpoint/2010/main" val="4009903854"/>
              </p:ext>
            </p:extLst>
          </p:nvPr>
        </p:nvGraphicFramePr>
        <p:xfrm>
          <a:off x="419400" y="1985040"/>
          <a:ext cx="11352600" cy="4755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838080" y="365040"/>
            <a:ext cx="10515240" cy="1325160"/>
          </a:xfrm>
          <a:prstGeom prst="rect">
            <a:avLst/>
          </a:prstGeom>
          <a:noFill/>
          <a:ln w="0">
            <a:noFill/>
          </a:ln>
        </p:spPr>
        <p:txBody>
          <a:bodyPr anchor="ctr">
            <a:normAutofit/>
          </a:bodyPr>
          <a:p>
            <a:pPr indent="0" algn="ctr" rtl="1">
              <a:lnSpc>
                <a:spcPct val="90000"/>
              </a:lnSpc>
              <a:buNone/>
            </a:pPr>
            <a:r>
              <a:rPr b="0" lang="fa-IR" sz="4400" spc="-1" strike="noStrike">
                <a:solidFill>
                  <a:srgbClr val="000000"/>
                </a:solidFill>
                <a:latin typeface="IRANSans"/>
                <a:cs typeface="IRANSans"/>
              </a:rPr>
              <a:t>مسیر پیش رو</a:t>
            </a:r>
            <a:endParaRPr b="0" lang="da-DK" sz="4400" spc="-1" strike="noStrike">
              <a:solidFill>
                <a:srgbClr val="000000"/>
              </a:solidFill>
              <a:latin typeface="Calibri"/>
            </a:endParaRPr>
          </a:p>
        </p:txBody>
      </p:sp>
      <p:sp>
        <p:nvSpPr>
          <p:cNvPr id="524" name="PlaceHolder 2"/>
          <p:cNvSpPr>
            <a:spLocks noGrp="1"/>
          </p:cNvSpPr>
          <p:nvPr>
            <p:ph/>
          </p:nvPr>
        </p:nvSpPr>
        <p:spPr>
          <a:xfrm>
            <a:off x="838080" y="1825560"/>
            <a:ext cx="10515240" cy="4350960"/>
          </a:xfrm>
          <a:prstGeom prst="rect">
            <a:avLst/>
          </a:prstGeom>
          <a:noFill/>
          <a:ln w="0">
            <a:noFill/>
          </a:ln>
        </p:spPr>
        <p:txBody>
          <a:bodyPr anchor="t">
            <a:noAutofit/>
          </a:bodyPr>
          <a:p>
            <a:pPr marL="228600" indent="-228600" algn="r" rtl="1">
              <a:lnSpc>
                <a:spcPct val="90000"/>
              </a:lnSpc>
              <a:spcBef>
                <a:spcPts val="1001"/>
              </a:spcBef>
              <a:buClr>
                <a:srgbClr val="000000"/>
              </a:buClr>
              <a:buFont typeface="Arial"/>
              <a:buChar char="•"/>
            </a:pPr>
            <a:r>
              <a:rPr b="0" lang="fa-IR" sz="4400" spc="-1" strike="noStrike">
                <a:solidFill>
                  <a:srgbClr val="000000"/>
                </a:solidFill>
                <a:latin typeface="IRANSans"/>
                <a:cs typeface="IRANSans"/>
              </a:rPr>
              <a:t>جریان غالب لزوما جریان آینده هوش‌مصنوعی نیست</a:t>
            </a:r>
            <a:endParaRPr b="0" lang="da-DK" sz="44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4400" spc="-1" strike="noStrike">
                <a:solidFill>
                  <a:srgbClr val="000000"/>
                </a:solidFill>
                <a:latin typeface="IRANSans"/>
                <a:cs typeface="IRANSans"/>
              </a:rPr>
              <a:t>سوال از خواست‌ها شکل گرفته</a:t>
            </a:r>
            <a:endParaRPr b="0" lang="da-DK" sz="4400" spc="-1" strike="noStrike">
              <a:solidFill>
                <a:srgbClr val="000000"/>
              </a:solidFill>
              <a:latin typeface="Calibri"/>
            </a:endParaRPr>
          </a:p>
          <a:p>
            <a:pPr marL="228600" indent="-228600" algn="r" rtl="1">
              <a:lnSpc>
                <a:spcPct val="90000"/>
              </a:lnSpc>
              <a:spcBef>
                <a:spcPts val="1001"/>
              </a:spcBef>
              <a:buClr>
                <a:srgbClr val="000000"/>
              </a:buClr>
              <a:buFont typeface="Arial"/>
              <a:buChar char="•"/>
            </a:pPr>
            <a:r>
              <a:rPr b="0" lang="fa-IR" sz="4400" spc="-1" strike="noStrike">
                <a:solidFill>
                  <a:srgbClr val="000000"/>
                </a:solidFill>
                <a:latin typeface="IRANSans"/>
                <a:cs typeface="IRANSans"/>
              </a:rPr>
              <a:t>خواست شما چیست؟ سوال شما چیست؟</a:t>
            </a:r>
            <a:endParaRPr b="0" lang="da-DK"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ffffff">
            <a:alpha val="0"/>
          </a:srgbClr>
        </a:solidFill>
      </p:bgPr>
    </p:bg>
    <p:spTree>
      <p:nvGrpSpPr>
        <p:cNvPr id="1" name=""/>
        <p:cNvGrpSpPr/>
        <p:nvPr/>
      </p:nvGrpSpPr>
      <p:grpSpPr>
        <a:xfrm>
          <a:off x="0" y="0"/>
          <a:ext cx="0" cy="0"/>
          <a:chOff x="0" y="0"/>
          <a:chExt cx="0" cy="0"/>
        </a:xfrm>
      </p:grpSpPr>
      <p:sp>
        <p:nvSpPr>
          <p:cNvPr id="525" name="Rectangle 85"/>
          <p:cNvSpPr/>
          <p:nvPr/>
        </p:nvSpPr>
        <p:spPr>
          <a:xfrm>
            <a:off x="7803000" y="0"/>
            <a:ext cx="4388760" cy="6857640"/>
          </a:xfrm>
          <a:prstGeom prst="rect">
            <a:avLst/>
          </a:prstGeom>
          <a:solidFill>
            <a:schemeClr val="accent4">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IRANSans"/>
            </a:endParaRPr>
          </a:p>
        </p:txBody>
      </p:sp>
      <p:sp>
        <p:nvSpPr>
          <p:cNvPr id="526" name="Rectangle 84"/>
          <p:cNvSpPr/>
          <p:nvPr/>
        </p:nvSpPr>
        <p:spPr>
          <a:xfrm>
            <a:off x="0" y="0"/>
            <a:ext cx="7749000" cy="6857640"/>
          </a:xfrm>
          <a:prstGeom prst="rect">
            <a:avLst/>
          </a:prstGeom>
          <a:solidFill>
            <a:schemeClr val="accent6">
              <a:lumMod val="20000"/>
              <a:lumOff val="8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IRANSans"/>
            </a:endParaRPr>
          </a:p>
        </p:txBody>
      </p:sp>
      <p:sp>
        <p:nvSpPr>
          <p:cNvPr id="527" name="Wave 3"/>
          <p:cNvSpPr/>
          <p:nvPr/>
        </p:nvSpPr>
        <p:spPr>
          <a:xfrm rot="16200000">
            <a:off x="823320" y="153108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en-US" sz="3200" spc="-1" strike="noStrike">
                <a:solidFill>
                  <a:srgbClr val="000000"/>
                </a:solidFill>
                <a:latin typeface="IRANSans"/>
              </a:rPr>
              <a:t>‌</a:t>
            </a:r>
            <a:r>
              <a:rPr b="0" lang="en-US" sz="3200" spc="-1" strike="noStrike">
                <a:solidFill>
                  <a:srgbClr val="000000"/>
                </a:solidFill>
                <a:latin typeface="IRANSans"/>
              </a:rPr>
              <a:t>X</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endParaRPr b="0" lang="en-US" sz="3200" spc="-1" strike="noStrike">
              <a:solidFill>
                <a:srgbClr val="000000"/>
              </a:solidFill>
              <a:latin typeface="Arial"/>
            </a:endParaRPr>
          </a:p>
        </p:txBody>
      </p:sp>
      <p:sp>
        <p:nvSpPr>
          <p:cNvPr id="528" name="Wave 5"/>
          <p:cNvSpPr/>
          <p:nvPr/>
        </p:nvSpPr>
        <p:spPr>
          <a:xfrm rot="16200000">
            <a:off x="421560" y="229104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fa-IR" sz="3200" spc="-1" strike="noStrike">
                <a:solidFill>
                  <a:srgbClr val="000000"/>
                </a:solidFill>
                <a:latin typeface="IRANSans"/>
                <a:cs typeface="IRANSans"/>
              </a:rPr>
              <a:t>۲</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r>
              <a:rPr b="0" lang="en-US" sz="3200" spc="-1" strike="noStrike">
                <a:solidFill>
                  <a:srgbClr val="000000"/>
                </a:solidFill>
                <a:latin typeface="IRANSans"/>
              </a:rPr>
              <a:t>...............</a:t>
            </a:r>
            <a:endParaRPr b="0" lang="en-US" sz="3200" spc="-1" strike="noStrike">
              <a:solidFill>
                <a:srgbClr val="000000"/>
              </a:solidFill>
              <a:latin typeface="Arial"/>
            </a:endParaRPr>
          </a:p>
        </p:txBody>
      </p:sp>
      <p:sp>
        <p:nvSpPr>
          <p:cNvPr id="529" name="Wave 6"/>
          <p:cNvSpPr/>
          <p:nvPr/>
        </p:nvSpPr>
        <p:spPr>
          <a:xfrm rot="16200000">
            <a:off x="22320" y="302940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fa-IR" sz="3200" spc="-1" strike="noStrike">
                <a:solidFill>
                  <a:srgbClr val="000000"/>
                </a:solidFill>
                <a:latin typeface="IRANSans"/>
                <a:cs typeface="IRANSans"/>
              </a:rPr>
              <a:t>۱</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r>
              <a:rPr b="0" lang="en-US" sz="3200" spc="-1" strike="noStrike">
                <a:solidFill>
                  <a:srgbClr val="000000"/>
                </a:solidFill>
                <a:latin typeface="IRANSans"/>
              </a:rPr>
              <a:t>...............</a:t>
            </a:r>
            <a:endParaRPr b="0" lang="en-US" sz="3200" spc="-1" strike="noStrike">
              <a:solidFill>
                <a:srgbClr val="000000"/>
              </a:solidFill>
              <a:latin typeface="Arial"/>
            </a:endParaRPr>
          </a:p>
        </p:txBody>
      </p:sp>
      <p:sp>
        <p:nvSpPr>
          <p:cNvPr id="530" name="Rectangle 29"/>
          <p:cNvSpPr/>
          <p:nvPr/>
        </p:nvSpPr>
        <p:spPr>
          <a:xfrm>
            <a:off x="5194800" y="2269440"/>
            <a:ext cx="1980720" cy="575640"/>
          </a:xfrm>
          <a:prstGeom prst="rect">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مدل</a:t>
            </a:r>
            <a:endParaRPr b="0" lang="en-US" sz="3200" spc="-1" strike="noStrike">
              <a:solidFill>
                <a:srgbClr val="000000"/>
              </a:solidFill>
              <a:latin typeface="Arial"/>
            </a:endParaRPr>
          </a:p>
        </p:txBody>
      </p:sp>
      <p:sp>
        <p:nvSpPr>
          <p:cNvPr id="531" name="Rectangle 31"/>
          <p:cNvSpPr/>
          <p:nvPr/>
        </p:nvSpPr>
        <p:spPr>
          <a:xfrm>
            <a:off x="5211000" y="3029040"/>
            <a:ext cx="1964880" cy="575640"/>
          </a:xfrm>
          <a:prstGeom prst="rect">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مدل</a:t>
            </a:r>
            <a:endParaRPr b="0" lang="en-US" sz="3200" spc="-1" strike="noStrike">
              <a:solidFill>
                <a:srgbClr val="000000"/>
              </a:solidFill>
              <a:latin typeface="Arial"/>
            </a:endParaRPr>
          </a:p>
        </p:txBody>
      </p:sp>
      <p:sp>
        <p:nvSpPr>
          <p:cNvPr id="532" name="Rectangle 32"/>
          <p:cNvSpPr/>
          <p:nvPr/>
        </p:nvSpPr>
        <p:spPr>
          <a:xfrm>
            <a:off x="5211000" y="3767760"/>
            <a:ext cx="1964880" cy="575640"/>
          </a:xfrm>
          <a:prstGeom prst="rect">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مدل</a:t>
            </a:r>
            <a:endParaRPr b="0" lang="en-US" sz="3200" spc="-1" strike="noStrike">
              <a:solidFill>
                <a:srgbClr val="000000"/>
              </a:solidFill>
              <a:latin typeface="Arial"/>
            </a:endParaRPr>
          </a:p>
        </p:txBody>
      </p:sp>
      <p:cxnSp>
        <p:nvCxnSpPr>
          <p:cNvPr id="533" name="Straight Connector 34"/>
          <p:cNvCxnSpPr>
            <a:stCxn id="527" idx="2"/>
            <a:endCxn id="530" idx="1"/>
          </p:cNvCxnSpPr>
          <p:nvPr/>
        </p:nvCxnSpPr>
        <p:spPr>
          <a:xfrm flipV="1">
            <a:off x="3084120" y="2557080"/>
            <a:ext cx="2111040" cy="1080"/>
          </a:xfrm>
          <a:prstGeom prst="straightConnector1">
            <a:avLst/>
          </a:prstGeom>
          <a:ln>
            <a:solidFill>
              <a:srgbClr val="000000"/>
            </a:solidFill>
          </a:ln>
        </p:spPr>
      </p:cxnSp>
      <p:cxnSp>
        <p:nvCxnSpPr>
          <p:cNvPr id="534" name="Straight Connector 35"/>
          <p:cNvCxnSpPr>
            <a:stCxn id="528" idx="2"/>
            <a:endCxn id="531" idx="1"/>
          </p:cNvCxnSpPr>
          <p:nvPr/>
        </p:nvCxnSpPr>
        <p:spPr>
          <a:xfrm flipV="1">
            <a:off x="2682360" y="3316680"/>
            <a:ext cx="2529000" cy="1440"/>
          </a:xfrm>
          <a:prstGeom prst="straightConnector1">
            <a:avLst/>
          </a:prstGeom>
          <a:ln>
            <a:solidFill>
              <a:srgbClr val="000000"/>
            </a:solidFill>
          </a:ln>
        </p:spPr>
      </p:cxnSp>
      <p:cxnSp>
        <p:nvCxnSpPr>
          <p:cNvPr id="535" name="Straight Connector 38"/>
          <p:cNvCxnSpPr>
            <a:stCxn id="529" idx="2"/>
            <a:endCxn id="532" idx="1"/>
          </p:cNvCxnSpPr>
          <p:nvPr/>
        </p:nvCxnSpPr>
        <p:spPr>
          <a:xfrm flipV="1">
            <a:off x="2283120" y="4055400"/>
            <a:ext cx="2928240" cy="1080"/>
          </a:xfrm>
          <a:prstGeom prst="straightConnector1">
            <a:avLst/>
          </a:prstGeom>
          <a:ln>
            <a:solidFill>
              <a:srgbClr val="000000"/>
            </a:solidFill>
          </a:ln>
        </p:spPr>
      </p:cxnSp>
      <p:cxnSp>
        <p:nvCxnSpPr>
          <p:cNvPr id="536" name="Straight Connector 48"/>
          <p:cNvCxnSpPr>
            <a:stCxn id="537" idx="0"/>
            <a:endCxn id="530" idx="1"/>
          </p:cNvCxnSpPr>
          <p:nvPr/>
        </p:nvCxnSpPr>
        <p:spPr>
          <a:xfrm flipH="1" flipV="1" rot="5400000">
            <a:off x="2787480" y="3594960"/>
            <a:ext cx="3445200" cy="1369440"/>
          </a:xfrm>
          <a:prstGeom prst="bentConnector2">
            <a:avLst/>
          </a:prstGeom>
          <a:ln>
            <a:solidFill>
              <a:srgbClr val="000000"/>
            </a:solidFill>
          </a:ln>
        </p:spPr>
      </p:cxnSp>
      <p:cxnSp>
        <p:nvCxnSpPr>
          <p:cNvPr id="538" name="Straight Connector 48"/>
          <p:cNvCxnSpPr>
            <a:stCxn id="537" idx="0"/>
            <a:endCxn id="531" idx="1"/>
          </p:cNvCxnSpPr>
          <p:nvPr/>
        </p:nvCxnSpPr>
        <p:spPr>
          <a:xfrm flipH="1" flipV="1" rot="5400000">
            <a:off x="3175560" y="3966480"/>
            <a:ext cx="2685600" cy="1385640"/>
          </a:xfrm>
          <a:prstGeom prst="bentConnector2">
            <a:avLst/>
          </a:prstGeom>
          <a:ln>
            <a:solidFill>
              <a:srgbClr val="000000"/>
            </a:solidFill>
          </a:ln>
        </p:spPr>
      </p:cxnSp>
      <p:cxnSp>
        <p:nvCxnSpPr>
          <p:cNvPr id="539" name="Straight Connector 48"/>
          <p:cNvCxnSpPr>
            <a:stCxn id="537" idx="0"/>
            <a:endCxn id="532" idx="1"/>
          </p:cNvCxnSpPr>
          <p:nvPr/>
        </p:nvCxnSpPr>
        <p:spPr>
          <a:xfrm flipH="1" flipV="1" rot="5400000">
            <a:off x="3544920" y="4335840"/>
            <a:ext cx="1946880" cy="1385640"/>
          </a:xfrm>
          <a:prstGeom prst="bentConnector2">
            <a:avLst/>
          </a:prstGeom>
          <a:ln>
            <a:solidFill>
              <a:srgbClr val="000000"/>
            </a:solidFill>
          </a:ln>
        </p:spPr>
      </p:cxnSp>
      <p:sp>
        <p:nvSpPr>
          <p:cNvPr id="540" name="TextBox 57"/>
          <p:cNvSpPr/>
          <p:nvPr/>
        </p:nvSpPr>
        <p:spPr>
          <a:xfrm>
            <a:off x="7673760" y="0"/>
            <a:ext cx="464076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3600" spc="-1" strike="noStrike">
                <a:solidFill>
                  <a:srgbClr val="000000"/>
                </a:solidFill>
                <a:latin typeface="IRANSans"/>
                <a:cs typeface="IRANSans"/>
              </a:rPr>
              <a:t>مکانیزم اجماع (میانگین)</a:t>
            </a:r>
            <a:endParaRPr b="0" lang="en-US" sz="3600" spc="-1" strike="noStrike">
              <a:solidFill>
                <a:srgbClr val="000000"/>
              </a:solidFill>
              <a:latin typeface="Arial"/>
            </a:endParaRPr>
          </a:p>
        </p:txBody>
      </p:sp>
      <p:cxnSp>
        <p:nvCxnSpPr>
          <p:cNvPr id="541" name="Straight Connector 60"/>
          <p:cNvCxnSpPr>
            <a:stCxn id="530" idx="3"/>
            <a:endCxn id="542" idx="1"/>
          </p:cNvCxnSpPr>
          <p:nvPr/>
        </p:nvCxnSpPr>
        <p:spPr>
          <a:xfrm>
            <a:off x="7175520" y="2557080"/>
            <a:ext cx="2119320" cy="820440"/>
          </a:xfrm>
          <a:prstGeom prst="straightConnector1">
            <a:avLst/>
          </a:prstGeom>
          <a:ln w="57150">
            <a:solidFill>
              <a:srgbClr val="000000"/>
            </a:solidFill>
          </a:ln>
        </p:spPr>
      </p:cxnSp>
      <p:cxnSp>
        <p:nvCxnSpPr>
          <p:cNvPr id="543" name="Straight Connector 61"/>
          <p:cNvCxnSpPr>
            <a:stCxn id="531" idx="3"/>
            <a:endCxn id="542" idx="1"/>
          </p:cNvCxnSpPr>
          <p:nvPr/>
        </p:nvCxnSpPr>
        <p:spPr>
          <a:xfrm>
            <a:off x="7175880" y="3316680"/>
            <a:ext cx="2118960" cy="60840"/>
          </a:xfrm>
          <a:prstGeom prst="straightConnector1">
            <a:avLst/>
          </a:prstGeom>
          <a:ln>
            <a:solidFill>
              <a:srgbClr val="000000"/>
            </a:solidFill>
          </a:ln>
        </p:spPr>
      </p:cxnSp>
      <p:cxnSp>
        <p:nvCxnSpPr>
          <p:cNvPr id="544" name="Straight Connector 64"/>
          <p:cNvCxnSpPr>
            <a:stCxn id="532" idx="3"/>
            <a:endCxn id="542" idx="1"/>
          </p:cNvCxnSpPr>
          <p:nvPr/>
        </p:nvCxnSpPr>
        <p:spPr>
          <a:xfrm flipV="1">
            <a:off x="7175880" y="3377160"/>
            <a:ext cx="2118960" cy="678600"/>
          </a:xfrm>
          <a:prstGeom prst="straightConnector1">
            <a:avLst/>
          </a:prstGeom>
          <a:ln w="28575">
            <a:solidFill>
              <a:srgbClr val="000000"/>
            </a:solidFill>
          </a:ln>
        </p:spPr>
      </p:cxnSp>
      <p:sp>
        <p:nvSpPr>
          <p:cNvPr id="545" name="TextBox 86"/>
          <p:cNvSpPr/>
          <p:nvPr/>
        </p:nvSpPr>
        <p:spPr>
          <a:xfrm>
            <a:off x="0" y="0"/>
            <a:ext cx="7749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3600" spc="-1" strike="noStrike">
                <a:solidFill>
                  <a:srgbClr val="000000"/>
                </a:solidFill>
                <a:latin typeface="IRANSans"/>
                <a:cs typeface="IRANSans"/>
              </a:rPr>
              <a:t>محاسبه تک‌به‌تک</a:t>
            </a:r>
            <a:r>
              <a:rPr b="1" lang="en-US" sz="3600" spc="-1" strike="noStrike">
                <a:solidFill>
                  <a:srgbClr val="000000"/>
                </a:solidFill>
                <a:latin typeface="IRANSans"/>
              </a:rPr>
              <a:t> </a:t>
            </a:r>
            <a:endParaRPr b="0" lang="en-US" sz="3600" spc="-1" strike="noStrike">
              <a:solidFill>
                <a:srgbClr val="000000"/>
              </a:solidFill>
              <a:latin typeface="Arial"/>
            </a:endParaRPr>
          </a:p>
        </p:txBody>
      </p:sp>
      <p:sp>
        <p:nvSpPr>
          <p:cNvPr id="537" name="Rectangle: Rounded Corners 87"/>
          <p:cNvSpPr/>
          <p:nvPr/>
        </p:nvSpPr>
        <p:spPr>
          <a:xfrm>
            <a:off x="2403000" y="6001920"/>
            <a:ext cx="2845800" cy="739800"/>
          </a:xfrm>
          <a:prstGeom prst="roundRect">
            <a:avLst>
              <a:gd name="adj" fmla="val 16667"/>
            </a:avLst>
          </a:prstGeom>
          <a:solidFill>
            <a:srgbClr val="cc99ff"/>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سوال ورودی</a:t>
            </a:r>
            <a:endParaRPr b="0" lang="en-US" sz="3200" spc="-1" strike="noStrike">
              <a:solidFill>
                <a:srgbClr val="000000"/>
              </a:solidFill>
              <a:latin typeface="Arial"/>
            </a:endParaRPr>
          </a:p>
        </p:txBody>
      </p:sp>
      <p:sp>
        <p:nvSpPr>
          <p:cNvPr id="542" name="Rectangle: Rounded Corners 91"/>
          <p:cNvSpPr/>
          <p:nvPr/>
        </p:nvSpPr>
        <p:spPr>
          <a:xfrm>
            <a:off x="9294480" y="2932920"/>
            <a:ext cx="1747440" cy="888480"/>
          </a:xfrm>
          <a:prstGeom prst="roundRect">
            <a:avLst>
              <a:gd name="adj" fmla="val 16667"/>
            </a:avLst>
          </a:prstGeom>
          <a:solidFill>
            <a:srgbClr val="cc99ff"/>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پاسخ</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46" name="Rectangle 111"/>
          <p:cNvSpPr/>
          <p:nvPr/>
        </p:nvSpPr>
        <p:spPr>
          <a:xfrm>
            <a:off x="-5040" y="0"/>
            <a:ext cx="4341960" cy="6857640"/>
          </a:xfrm>
          <a:prstGeom prst="rect">
            <a:avLst/>
          </a:prstGeom>
          <a:solidFill>
            <a:srgbClr val="f8f8f8"/>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IRANSans"/>
            </a:endParaRPr>
          </a:p>
        </p:txBody>
      </p:sp>
      <p:sp>
        <p:nvSpPr>
          <p:cNvPr id="547" name="Rectangle 85"/>
          <p:cNvSpPr/>
          <p:nvPr/>
        </p:nvSpPr>
        <p:spPr>
          <a:xfrm>
            <a:off x="7803000" y="0"/>
            <a:ext cx="4388760" cy="6857640"/>
          </a:xfrm>
          <a:prstGeom prst="rect">
            <a:avLst/>
          </a:prstGeom>
          <a:solidFill>
            <a:srgbClr val="f8f8f8"/>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IRANSans"/>
            </a:endParaRPr>
          </a:p>
        </p:txBody>
      </p:sp>
      <p:sp>
        <p:nvSpPr>
          <p:cNvPr id="548" name="Rectangle 84"/>
          <p:cNvSpPr/>
          <p:nvPr/>
        </p:nvSpPr>
        <p:spPr>
          <a:xfrm>
            <a:off x="4387680" y="0"/>
            <a:ext cx="3361680" cy="6857640"/>
          </a:xfrm>
          <a:prstGeom prst="rect">
            <a:avLst/>
          </a:prstGeom>
          <a:solidFill>
            <a:srgbClr val="f8f8f8"/>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IRANSans"/>
            </a:endParaRPr>
          </a:p>
        </p:txBody>
      </p:sp>
      <p:sp>
        <p:nvSpPr>
          <p:cNvPr id="549" name="Wave 3"/>
          <p:cNvSpPr/>
          <p:nvPr/>
        </p:nvSpPr>
        <p:spPr>
          <a:xfrm rot="16200000">
            <a:off x="823320" y="110304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en-US" sz="3200" spc="-1" strike="noStrike">
                <a:solidFill>
                  <a:srgbClr val="000000"/>
                </a:solidFill>
                <a:latin typeface="IRANSans"/>
              </a:rPr>
              <a:t>‌</a:t>
            </a:r>
            <a:r>
              <a:rPr b="0" lang="en-US" sz="3200" spc="-1" strike="noStrike">
                <a:solidFill>
                  <a:srgbClr val="000000"/>
                </a:solidFill>
                <a:latin typeface="IRANSans"/>
              </a:rPr>
              <a:t>X</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endParaRPr b="0" lang="en-US" sz="3200" spc="-1" strike="noStrike">
              <a:solidFill>
                <a:srgbClr val="000000"/>
              </a:solidFill>
              <a:latin typeface="Arial"/>
            </a:endParaRPr>
          </a:p>
        </p:txBody>
      </p:sp>
      <p:sp>
        <p:nvSpPr>
          <p:cNvPr id="550" name="Wave 5"/>
          <p:cNvSpPr/>
          <p:nvPr/>
        </p:nvSpPr>
        <p:spPr>
          <a:xfrm rot="16200000">
            <a:off x="421560" y="205920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fa-IR" sz="3200" spc="-1" strike="noStrike">
                <a:solidFill>
                  <a:srgbClr val="000000"/>
                </a:solidFill>
                <a:latin typeface="IRANSans"/>
                <a:cs typeface="IRANSans"/>
              </a:rPr>
              <a:t>۲</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r>
              <a:rPr b="0" lang="en-US" sz="3200" spc="-1" strike="noStrike">
                <a:solidFill>
                  <a:srgbClr val="000000"/>
                </a:solidFill>
                <a:latin typeface="IRANSans"/>
              </a:rPr>
              <a:t>...............</a:t>
            </a:r>
            <a:endParaRPr b="0" lang="en-US" sz="3200" spc="-1" strike="noStrike">
              <a:solidFill>
                <a:srgbClr val="000000"/>
              </a:solidFill>
              <a:latin typeface="Arial"/>
            </a:endParaRPr>
          </a:p>
        </p:txBody>
      </p:sp>
      <p:sp>
        <p:nvSpPr>
          <p:cNvPr id="551" name="Wave 6"/>
          <p:cNvSpPr/>
          <p:nvPr/>
        </p:nvSpPr>
        <p:spPr>
          <a:xfrm rot="16200000">
            <a:off x="22320" y="3029400"/>
            <a:ext cx="2468520" cy="2052720"/>
          </a:xfrm>
          <a:prstGeom prst="wave">
            <a:avLst>
              <a:gd name="adj1" fmla="val 6402"/>
              <a:gd name="adj2" fmla="val 0"/>
            </a:avLst>
          </a:prstGeom>
          <a:solidFill>
            <a:schemeClr val="bg1"/>
          </a:solidFill>
          <a:ln>
            <a:solidFill>
              <a:srgbClr val="00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 rot="5400000">
            <a:noAutofit/>
          </a:bodyPr>
          <a:p>
            <a:pPr algn="r" rtl="1">
              <a:lnSpc>
                <a:spcPct val="100000"/>
              </a:lnSpc>
            </a:pPr>
            <a:r>
              <a:rPr b="0" lang="fa-IR" sz="3200" spc="-1" strike="noStrike">
                <a:solidFill>
                  <a:srgbClr val="000000"/>
                </a:solidFill>
                <a:latin typeface="IRANSans"/>
                <a:cs typeface="IRANSans"/>
              </a:rPr>
              <a:t>داده‌ </a:t>
            </a:r>
            <a:r>
              <a:rPr b="0" lang="fa-IR" sz="3200" spc="-1" strike="noStrike">
                <a:solidFill>
                  <a:srgbClr val="000000"/>
                </a:solidFill>
                <a:latin typeface="IRANSans"/>
                <a:cs typeface="IRANSans"/>
              </a:rPr>
              <a:t>۱</a:t>
            </a:r>
            <a:endParaRPr b="0" lang="en-US" sz="3200" spc="-1" strike="noStrike">
              <a:solidFill>
                <a:srgbClr val="000000"/>
              </a:solidFill>
              <a:latin typeface="Arial"/>
            </a:endParaRPr>
          </a:p>
          <a:p>
            <a:pPr algn="r" rtl="1">
              <a:lnSpc>
                <a:spcPct val="100000"/>
              </a:lnSpc>
            </a:pPr>
            <a:r>
              <a:rPr b="0" lang="en-US" sz="3200" spc="-1" strike="noStrike">
                <a:solidFill>
                  <a:srgbClr val="000000"/>
                </a:solidFill>
                <a:latin typeface="IRANSans"/>
              </a:rPr>
              <a:t>..................</a:t>
            </a:r>
            <a:r>
              <a:rPr b="0" lang="en-US" sz="3200" spc="-1" strike="noStrike">
                <a:solidFill>
                  <a:srgbClr val="000000"/>
                </a:solidFill>
                <a:latin typeface="IRANSans"/>
              </a:rPr>
              <a:t>...............</a:t>
            </a:r>
            <a:endParaRPr b="0" lang="en-US" sz="3200" spc="-1" strike="noStrike">
              <a:solidFill>
                <a:srgbClr val="000000"/>
              </a:solidFill>
              <a:latin typeface="Arial"/>
            </a:endParaRPr>
          </a:p>
        </p:txBody>
      </p:sp>
      <p:cxnSp>
        <p:nvCxnSpPr>
          <p:cNvPr id="552" name="Straight Connector 34"/>
          <p:cNvCxnSpPr>
            <a:stCxn id="549" idx="2"/>
            <a:endCxn id="553" idx="2"/>
          </p:cNvCxnSpPr>
          <p:nvPr/>
        </p:nvCxnSpPr>
        <p:spPr>
          <a:xfrm flipV="1">
            <a:off x="3084120" y="2121480"/>
            <a:ext cx="3157920" cy="8640"/>
          </a:xfrm>
          <a:prstGeom prst="straightConnector1">
            <a:avLst/>
          </a:prstGeom>
          <a:ln>
            <a:solidFill>
              <a:srgbClr val="000000"/>
            </a:solidFill>
          </a:ln>
        </p:spPr>
      </p:cxnSp>
      <p:cxnSp>
        <p:nvCxnSpPr>
          <p:cNvPr id="554" name="Straight Connector 35"/>
          <p:cNvCxnSpPr>
            <a:stCxn id="550" idx="2"/>
            <a:endCxn id="555" idx="2"/>
          </p:cNvCxnSpPr>
          <p:nvPr/>
        </p:nvCxnSpPr>
        <p:spPr>
          <a:xfrm flipV="1">
            <a:off x="2682360" y="3078000"/>
            <a:ext cx="3559680" cy="8280"/>
          </a:xfrm>
          <a:prstGeom prst="straightConnector1">
            <a:avLst/>
          </a:prstGeom>
          <a:ln>
            <a:solidFill>
              <a:srgbClr val="000000"/>
            </a:solidFill>
          </a:ln>
        </p:spPr>
      </p:cxnSp>
      <p:cxnSp>
        <p:nvCxnSpPr>
          <p:cNvPr id="556" name="Straight Connector 38"/>
          <p:cNvCxnSpPr>
            <a:stCxn id="551" idx="2"/>
            <a:endCxn id="557" idx="2"/>
          </p:cNvCxnSpPr>
          <p:nvPr/>
        </p:nvCxnSpPr>
        <p:spPr>
          <a:xfrm flipV="1">
            <a:off x="2283120" y="4048200"/>
            <a:ext cx="3961440" cy="8280"/>
          </a:xfrm>
          <a:prstGeom prst="straightConnector1">
            <a:avLst/>
          </a:prstGeom>
          <a:ln>
            <a:solidFill>
              <a:srgbClr val="000000"/>
            </a:solidFill>
          </a:ln>
        </p:spPr>
      </p:cxnSp>
      <p:cxnSp>
        <p:nvCxnSpPr>
          <p:cNvPr id="558" name="Straight Connector 48"/>
          <p:cNvCxnSpPr>
            <a:stCxn id="559" idx="0"/>
            <a:endCxn id="553" idx="2"/>
          </p:cNvCxnSpPr>
          <p:nvPr/>
        </p:nvCxnSpPr>
        <p:spPr>
          <a:xfrm flipH="1" flipV="1" rot="5400000">
            <a:off x="4090320" y="3850560"/>
            <a:ext cx="3880800" cy="422280"/>
          </a:xfrm>
          <a:prstGeom prst="bentConnector2">
            <a:avLst/>
          </a:prstGeom>
          <a:ln>
            <a:solidFill>
              <a:srgbClr val="000000"/>
            </a:solidFill>
          </a:ln>
        </p:spPr>
      </p:cxnSp>
      <p:cxnSp>
        <p:nvCxnSpPr>
          <p:cNvPr id="560" name="Straight Connector 48"/>
          <p:cNvCxnSpPr>
            <a:endCxn id="555" idx="2"/>
          </p:cNvCxnSpPr>
          <p:nvPr/>
        </p:nvCxnSpPr>
        <p:spPr>
          <a:xfrm flipH="1" rot="10800000">
            <a:off x="5819760" y="3077640"/>
            <a:ext cx="422280" cy="2692800"/>
          </a:xfrm>
          <a:prstGeom prst="bentConnector3">
            <a:avLst>
              <a:gd name="adj1" fmla="val -682"/>
            </a:avLst>
          </a:prstGeom>
          <a:ln>
            <a:solidFill>
              <a:srgbClr val="000000"/>
            </a:solidFill>
          </a:ln>
        </p:spPr>
      </p:cxnSp>
      <p:cxnSp>
        <p:nvCxnSpPr>
          <p:cNvPr id="561" name="Straight Connector 48"/>
          <p:cNvCxnSpPr>
            <a:stCxn id="559" idx="0"/>
            <a:endCxn id="557" idx="2"/>
          </p:cNvCxnSpPr>
          <p:nvPr/>
        </p:nvCxnSpPr>
        <p:spPr>
          <a:xfrm flipH="1" flipV="1" rot="5400000">
            <a:off x="5054760" y="4812840"/>
            <a:ext cx="1954080" cy="424800"/>
          </a:xfrm>
          <a:prstGeom prst="bentConnector2">
            <a:avLst/>
          </a:prstGeom>
          <a:ln>
            <a:solidFill>
              <a:srgbClr val="000000"/>
            </a:solidFill>
          </a:ln>
        </p:spPr>
      </p:cxnSp>
      <p:sp>
        <p:nvSpPr>
          <p:cNvPr id="562" name="TextBox 57"/>
          <p:cNvSpPr/>
          <p:nvPr/>
        </p:nvSpPr>
        <p:spPr>
          <a:xfrm>
            <a:off x="8021520" y="0"/>
            <a:ext cx="392760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3600" spc="-1" strike="noStrike">
                <a:solidFill>
                  <a:srgbClr val="000000"/>
                </a:solidFill>
                <a:latin typeface="IRANSans"/>
                <a:cs typeface="IRANSans"/>
              </a:rPr>
              <a:t>مکانیزم اجماع (میانگین)</a:t>
            </a:r>
            <a:endParaRPr b="0" lang="en-US" sz="3600" spc="-1" strike="noStrike">
              <a:solidFill>
                <a:srgbClr val="000000"/>
              </a:solidFill>
              <a:latin typeface="Arial"/>
            </a:endParaRPr>
          </a:p>
        </p:txBody>
      </p:sp>
      <p:cxnSp>
        <p:nvCxnSpPr>
          <p:cNvPr id="563" name="Straight Connector 60"/>
          <p:cNvCxnSpPr>
            <a:stCxn id="553" idx="0"/>
            <a:endCxn id="564" idx="1"/>
          </p:cNvCxnSpPr>
          <p:nvPr/>
        </p:nvCxnSpPr>
        <p:spPr>
          <a:xfrm>
            <a:off x="7324560" y="2121480"/>
            <a:ext cx="1970280" cy="1256040"/>
          </a:xfrm>
          <a:prstGeom prst="straightConnector1">
            <a:avLst/>
          </a:prstGeom>
          <a:ln w="57150">
            <a:solidFill>
              <a:srgbClr val="000000"/>
            </a:solidFill>
          </a:ln>
        </p:spPr>
      </p:cxnSp>
      <p:cxnSp>
        <p:nvCxnSpPr>
          <p:cNvPr id="565" name="Straight Connector 61"/>
          <p:cNvCxnSpPr>
            <a:stCxn id="555" idx="0"/>
            <a:endCxn id="564" idx="1"/>
          </p:cNvCxnSpPr>
          <p:nvPr/>
        </p:nvCxnSpPr>
        <p:spPr>
          <a:xfrm>
            <a:off x="7324560" y="3078000"/>
            <a:ext cx="1970280" cy="299520"/>
          </a:xfrm>
          <a:prstGeom prst="straightConnector1">
            <a:avLst/>
          </a:prstGeom>
          <a:ln>
            <a:solidFill>
              <a:srgbClr val="000000"/>
            </a:solidFill>
          </a:ln>
        </p:spPr>
      </p:cxnSp>
      <p:cxnSp>
        <p:nvCxnSpPr>
          <p:cNvPr id="566" name="Straight Connector 64"/>
          <p:cNvCxnSpPr>
            <a:stCxn id="557" idx="0"/>
            <a:endCxn id="564" idx="1"/>
          </p:cNvCxnSpPr>
          <p:nvPr/>
        </p:nvCxnSpPr>
        <p:spPr>
          <a:xfrm flipV="1">
            <a:off x="7327080" y="3377160"/>
            <a:ext cx="1967760" cy="671400"/>
          </a:xfrm>
          <a:prstGeom prst="straightConnector1">
            <a:avLst/>
          </a:prstGeom>
          <a:ln w="28575">
            <a:solidFill>
              <a:srgbClr val="000000"/>
            </a:solidFill>
          </a:ln>
        </p:spPr>
      </p:cxnSp>
      <p:sp>
        <p:nvSpPr>
          <p:cNvPr id="567" name="TextBox 86"/>
          <p:cNvSpPr/>
          <p:nvPr/>
        </p:nvSpPr>
        <p:spPr>
          <a:xfrm>
            <a:off x="4337280" y="0"/>
            <a:ext cx="341172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3600" spc="-1" strike="noStrike">
                <a:solidFill>
                  <a:srgbClr val="000000"/>
                </a:solidFill>
                <a:latin typeface="IRANSans"/>
                <a:cs typeface="IRANSans"/>
              </a:rPr>
              <a:t>مقایسه تک‌به‌تک</a:t>
            </a:r>
            <a:r>
              <a:rPr b="1" lang="en-US" sz="3600" spc="-1" strike="noStrike">
                <a:solidFill>
                  <a:srgbClr val="000000"/>
                </a:solidFill>
                <a:latin typeface="IRANSans"/>
              </a:rPr>
              <a:t> </a:t>
            </a:r>
            <a:endParaRPr b="0" lang="en-US" sz="3600" spc="-1" strike="noStrike">
              <a:solidFill>
                <a:srgbClr val="000000"/>
              </a:solidFill>
              <a:latin typeface="Arial"/>
            </a:endParaRPr>
          </a:p>
        </p:txBody>
      </p:sp>
      <p:sp>
        <p:nvSpPr>
          <p:cNvPr id="559" name="Rectangle: Rounded Corners 87"/>
          <p:cNvSpPr/>
          <p:nvPr/>
        </p:nvSpPr>
        <p:spPr>
          <a:xfrm>
            <a:off x="4583880" y="6001920"/>
            <a:ext cx="2472120" cy="739800"/>
          </a:xfrm>
          <a:prstGeom prst="roundRect">
            <a:avLst>
              <a:gd name="adj" fmla="val 16667"/>
            </a:avLst>
          </a:prstGeom>
          <a:solidFill>
            <a:srgbClr val="cc99ff"/>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fa-IR" sz="3200" spc="-1" strike="noStrike">
                <a:solidFill>
                  <a:srgbClr val="000000"/>
                </a:solidFill>
                <a:latin typeface="IRANSans"/>
                <a:cs typeface="IRANSans"/>
              </a:rPr>
              <a:t>داده‌ی ورودی</a:t>
            </a:r>
            <a:endParaRPr b="0" lang="en-US" sz="3200" spc="-1" strike="noStrike">
              <a:solidFill>
                <a:srgbClr val="000000"/>
              </a:solidFill>
              <a:latin typeface="Arial"/>
            </a:endParaRPr>
          </a:p>
        </p:txBody>
      </p:sp>
      <p:sp>
        <p:nvSpPr>
          <p:cNvPr id="564" name="Rectangle: Rounded Corners 91"/>
          <p:cNvSpPr/>
          <p:nvPr/>
        </p:nvSpPr>
        <p:spPr>
          <a:xfrm>
            <a:off x="9294480" y="2932920"/>
            <a:ext cx="1747440" cy="888480"/>
          </a:xfrm>
          <a:prstGeom prst="roundRect">
            <a:avLst>
              <a:gd name="adj" fmla="val 16667"/>
            </a:avLst>
          </a:prstGeom>
          <a:solidFill>
            <a:srgbClr val="cc99ff"/>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rtl="1">
              <a:lnSpc>
                <a:spcPct val="100000"/>
              </a:lnSpc>
            </a:pPr>
            <a:r>
              <a:rPr b="0" lang="fa-IR" sz="3200" spc="-1" strike="noStrike">
                <a:solidFill>
                  <a:srgbClr val="000000"/>
                </a:solidFill>
                <a:latin typeface="IRANSans"/>
                <a:cs typeface="IRANSans"/>
              </a:rPr>
              <a:t>پاسخ </a:t>
            </a:r>
            <a:endParaRPr b="0" lang="en-US" sz="3200" spc="-1" strike="noStrike">
              <a:solidFill>
                <a:srgbClr val="000000"/>
              </a:solidFill>
              <a:latin typeface="Arial"/>
            </a:endParaRPr>
          </a:p>
        </p:txBody>
      </p:sp>
      <mc:AlternateContent>
        <mc:Choice xmlns:a14="http://schemas.microsoft.com/office/drawing/2010/main" Requires="a14">
          <p:sp>
            <p:nvSpPr>
              <p:cNvPr id="568" name="Trapezoid 1"/>
              <p:cNvSpPr txBox="1"/>
              <p:nvPr/>
            </p:nvSpPr>
            <p:spPr>
              <a:xfrm rot="5400000">
                <a:off x="6510960" y="1580040"/>
                <a:ext cx="544320" cy="1082880"/>
              </a:xfrm>
              <a:prstGeom prst="rect">
                <a:avLst/>
              </a:prstGeom>
            </p:spPr>
            <p:txBody>
              <a:bodyPr/>
              <a:p>
                <a14:m>
                  <m:oMath xmlns:m="http://schemas.openxmlformats.org/officeDocument/2006/math">
                    <m:r>
                      <m:t xml:space="preserve">𝑔</m:t>
                    </m:r>
                  </m:oMath>
                </a14:m>
              </a:p>
            </p:txBody>
          </p:sp>
        </mc:Choice>
        <mc:Fallback/>
      </mc:AlternateContent>
      <mc:AlternateContent>
        <mc:Choice xmlns:a14="http://schemas.microsoft.com/office/drawing/2010/main" Requires="a14">
          <p:sp>
            <p:nvSpPr>
              <p:cNvPr id="569" name="Trapezoid 9"/>
              <p:cNvSpPr txBox="1"/>
              <p:nvPr/>
            </p:nvSpPr>
            <p:spPr>
              <a:xfrm rot="5400000">
                <a:off x="6510960" y="2536560"/>
                <a:ext cx="544320" cy="1082880"/>
              </a:xfrm>
              <a:prstGeom prst="rect">
                <a:avLst/>
              </a:prstGeom>
            </p:spPr>
            <p:txBody>
              <a:bodyPr/>
              <a:p>
                <a14:m>
                  <m:oMath xmlns:m="http://schemas.openxmlformats.org/officeDocument/2006/math">
                    <m:r>
                      <m:t xml:space="preserve">𝑔</m:t>
                    </m:r>
                  </m:oMath>
                </a14:m>
              </a:p>
            </p:txBody>
          </p:sp>
        </mc:Choice>
        <mc:Fallback/>
      </mc:AlternateContent>
      <mc:AlternateContent>
        <mc:Choice xmlns:a14="http://schemas.microsoft.com/office/drawing/2010/main" Requires="a14">
          <p:sp>
            <p:nvSpPr>
              <p:cNvPr id="570" name="Trapezoid 13"/>
              <p:cNvSpPr txBox="1"/>
              <p:nvPr/>
            </p:nvSpPr>
            <p:spPr>
              <a:xfrm rot="5400000">
                <a:off x="6513480" y="3506760"/>
                <a:ext cx="544320" cy="1082880"/>
              </a:xfrm>
              <a:prstGeom prst="rect">
                <a:avLst/>
              </a:prstGeom>
            </p:spPr>
            <p:txBody>
              <a:bodyPr/>
              <a:p>
                <a14:m>
                  <m:oMath xmlns:m="http://schemas.openxmlformats.org/officeDocument/2006/math">
                    <m:r>
                      <m:t xml:space="preserve">𝑔</m:t>
                    </m:r>
                  </m:oMath>
                </a14:m>
              </a:p>
            </p:txBody>
          </p:sp>
        </mc:Choice>
        <mc:Fallback/>
      </mc:AlternateContent>
      <p:sp>
        <p:nvSpPr>
          <p:cNvPr id="571" name="Trapezoid 26"/>
          <p:cNvSpPr/>
          <p:nvPr/>
        </p:nvSpPr>
        <p:spPr>
          <a:xfrm rot="5400000">
            <a:off x="3345120" y="1565640"/>
            <a:ext cx="641880" cy="114408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endParaRPr b="0" lang="en-US" sz="2800" spc="-1" strike="noStrike">
              <a:solidFill>
                <a:schemeClr val="lt1"/>
              </a:solidFill>
              <a:latin typeface="EB Garamond"/>
              <a:ea typeface="EB Garamond"/>
            </a:endParaRPr>
          </a:p>
        </p:txBody>
      </p:sp>
      <p:sp>
        <p:nvSpPr>
          <p:cNvPr id="572" name="Trapezoid 99"/>
          <p:cNvSpPr/>
          <p:nvPr/>
        </p:nvSpPr>
        <p:spPr>
          <a:xfrm rot="5400000">
            <a:off x="3345120" y="2505960"/>
            <a:ext cx="641880" cy="114408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endParaRPr b="0" lang="en-US" sz="2800" spc="-1" strike="noStrike">
              <a:solidFill>
                <a:schemeClr val="lt1"/>
              </a:solidFill>
              <a:latin typeface="EB Garamond"/>
              <a:ea typeface="EB Garamond"/>
            </a:endParaRPr>
          </a:p>
        </p:txBody>
      </p:sp>
      <p:sp>
        <p:nvSpPr>
          <p:cNvPr id="573" name="Trapezoid 100"/>
          <p:cNvSpPr/>
          <p:nvPr/>
        </p:nvSpPr>
        <p:spPr>
          <a:xfrm rot="5400000">
            <a:off x="3344400" y="3497760"/>
            <a:ext cx="641880" cy="114408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endParaRPr b="0" lang="en-US" sz="2800" spc="-1" strike="noStrike">
              <a:solidFill>
                <a:schemeClr val="lt1"/>
              </a:solidFill>
              <a:latin typeface="EB Garamond"/>
              <a:ea typeface="EB Garamond"/>
            </a:endParaRPr>
          </a:p>
        </p:txBody>
      </p:sp>
      <p:sp>
        <p:nvSpPr>
          <p:cNvPr id="574" name="Oval 101"/>
          <p:cNvSpPr/>
          <p:nvPr/>
        </p:nvSpPr>
        <p:spPr>
          <a:xfrm>
            <a:off x="5708880" y="2021760"/>
            <a:ext cx="200160" cy="208080"/>
          </a:xfrm>
          <a:prstGeom prst="ellipse">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000000"/>
                </a:solidFill>
                <a:latin typeface="Calibri"/>
              </a:rPr>
              <a:t>+</a:t>
            </a:r>
            <a:endParaRPr b="0" lang="en-US" sz="1800" spc="-1" strike="noStrike">
              <a:solidFill>
                <a:srgbClr val="000000"/>
              </a:solidFill>
              <a:latin typeface="Arial"/>
            </a:endParaRPr>
          </a:p>
        </p:txBody>
      </p:sp>
      <p:sp>
        <p:nvSpPr>
          <p:cNvPr id="575" name="Oval 102"/>
          <p:cNvSpPr/>
          <p:nvPr/>
        </p:nvSpPr>
        <p:spPr>
          <a:xfrm>
            <a:off x="5700600" y="2972520"/>
            <a:ext cx="200160" cy="208080"/>
          </a:xfrm>
          <a:prstGeom prst="ellipse">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000000"/>
                </a:solidFill>
                <a:latin typeface="Calibri"/>
              </a:rPr>
              <a:t>+</a:t>
            </a:r>
            <a:endParaRPr b="0" lang="en-US" sz="1800" spc="-1" strike="noStrike">
              <a:solidFill>
                <a:srgbClr val="000000"/>
              </a:solidFill>
              <a:latin typeface="Arial"/>
            </a:endParaRPr>
          </a:p>
        </p:txBody>
      </p:sp>
      <p:sp>
        <p:nvSpPr>
          <p:cNvPr id="576" name="Oval 103"/>
          <p:cNvSpPr/>
          <p:nvPr/>
        </p:nvSpPr>
        <p:spPr>
          <a:xfrm>
            <a:off x="5709240" y="3951360"/>
            <a:ext cx="200160" cy="208080"/>
          </a:xfrm>
          <a:prstGeom prst="ellipse">
            <a:avLst/>
          </a:prstGeom>
          <a:solidFill>
            <a:schemeClr val="bg1"/>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000000"/>
                </a:solidFill>
                <a:latin typeface="Calibri"/>
              </a:rPr>
              <a:t>+</a:t>
            </a:r>
            <a:endParaRPr b="0" lang="en-US" sz="1800" spc="-1" strike="noStrike">
              <a:solidFill>
                <a:srgbClr val="000000"/>
              </a:solidFill>
              <a:latin typeface="Arial"/>
            </a:endParaRPr>
          </a:p>
        </p:txBody>
      </p:sp>
      <p:sp>
        <p:nvSpPr>
          <p:cNvPr id="577" name="Trapezoid 104"/>
          <p:cNvSpPr/>
          <p:nvPr/>
        </p:nvSpPr>
        <p:spPr>
          <a:xfrm>
            <a:off x="5486760" y="4604040"/>
            <a:ext cx="641880" cy="114408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endParaRPr b="0" lang="en-US" sz="2800" spc="-1" strike="noStrike">
              <a:solidFill>
                <a:schemeClr val="lt1"/>
              </a:solidFill>
              <a:latin typeface="EB Garamond"/>
              <a:ea typeface="EB Garamond"/>
            </a:endParaRPr>
          </a:p>
        </p:txBody>
      </p:sp>
      <p:sp>
        <p:nvSpPr>
          <p:cNvPr id="578" name="TextBox 112"/>
          <p:cNvSpPr/>
          <p:nvPr/>
        </p:nvSpPr>
        <p:spPr>
          <a:xfrm>
            <a:off x="453240" y="19080"/>
            <a:ext cx="341172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fa-IR" sz="3600" spc="-1" strike="noStrike">
                <a:solidFill>
                  <a:srgbClr val="000000"/>
                </a:solidFill>
                <a:latin typeface="IRANSans"/>
                <a:cs typeface="IRANSans"/>
              </a:rPr>
              <a:t>پردازش آفلاین</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831960" y="1709640"/>
            <a:ext cx="10515240" cy="2852280"/>
          </a:xfrm>
          <a:prstGeom prst="rect">
            <a:avLst/>
          </a:prstGeom>
          <a:noFill/>
          <a:ln w="0">
            <a:noFill/>
          </a:ln>
        </p:spPr>
        <p:txBody>
          <a:bodyPr anchor="b">
            <a:normAutofit/>
          </a:bodyPr>
          <a:p>
            <a:pPr indent="0">
              <a:lnSpc>
                <a:spcPct val="90000"/>
              </a:lnSpc>
              <a:buNone/>
            </a:pPr>
            <a:r>
              <a:rPr b="0" lang="en-US" sz="4800" spc="-1" strike="noStrike">
                <a:solidFill>
                  <a:srgbClr val="000000"/>
                </a:solidFill>
                <a:latin typeface="IRANSans"/>
              </a:rPr>
              <a:t>Adapting AI: Explainability and Distributability</a:t>
            </a:r>
            <a:endParaRPr b="0" lang="da-DK" sz="4800" spc="-1" strike="noStrike">
              <a:solidFill>
                <a:srgbClr val="000000"/>
              </a:solidFill>
              <a:latin typeface="Calibri"/>
            </a:endParaRPr>
          </a:p>
        </p:txBody>
      </p:sp>
      <p:sp>
        <p:nvSpPr>
          <p:cNvPr id="580" name="PlaceHolder 2"/>
          <p:cNvSpPr>
            <a:spLocks noGrp="1"/>
          </p:cNvSpPr>
          <p:nvPr>
            <p:ph/>
          </p:nvPr>
        </p:nvSpPr>
        <p:spPr>
          <a:xfrm>
            <a:off x="831960" y="4589640"/>
            <a:ext cx="10515240" cy="1499760"/>
          </a:xfrm>
          <a:prstGeom prst="rect">
            <a:avLst/>
          </a:prstGeom>
          <a:noFill/>
          <a:ln w="0">
            <a:noFill/>
          </a:ln>
        </p:spPr>
        <p:txBody>
          <a:bodyPr anchor="t">
            <a:noAutofit/>
          </a:bodyPr>
          <a:p>
            <a:pPr indent="0" algn="r" rtl="1">
              <a:lnSpc>
                <a:spcPct val="90000"/>
              </a:lnSpc>
              <a:spcBef>
                <a:spcPts val="1001"/>
              </a:spcBef>
              <a:buNone/>
              <a:tabLst>
                <a:tab algn="l" pos="0"/>
              </a:tabLst>
            </a:pPr>
            <a:r>
              <a:rPr b="0" lang="fa-IR" sz="2400" spc="-1" strike="noStrike">
                <a:solidFill>
                  <a:srgbClr val="8b8b8b"/>
                </a:solidFill>
                <a:latin typeface="IRANSans"/>
                <a:cs typeface="IRANSans"/>
              </a:rPr>
              <a:t>سیاوش بیگدلی</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ylinder 2"/>
          <p:cNvSpPr/>
          <p:nvPr/>
        </p:nvSpPr>
        <p:spPr>
          <a:xfrm>
            <a:off x="749880" y="1973880"/>
            <a:ext cx="2633040" cy="4041720"/>
          </a:xfrm>
          <a:prstGeom prst="can">
            <a:avLst>
              <a:gd name="adj" fmla="val 25000"/>
            </a:avLst>
          </a:prstGeom>
          <a:solidFill>
            <a:schemeClr val="accent6">
              <a:lumMod val="60000"/>
              <a:lumOff val="4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99"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سیستم </a:t>
            </a:r>
            <a:r>
              <a:rPr b="0" lang="fa-IR" sz="4400" spc="-1" strike="noStrike">
                <a:solidFill>
                  <a:srgbClr val="000000"/>
                </a:solidFill>
                <a:latin typeface="IRANSans"/>
                <a:cs typeface="IRANSans"/>
              </a:rPr>
              <a:t>تشخیص </a:t>
            </a:r>
            <a:r>
              <a:rPr b="0" lang="fa-IR" sz="4400" spc="-1" strike="noStrike">
                <a:solidFill>
                  <a:srgbClr val="000000"/>
                </a:solidFill>
                <a:latin typeface="IRANSans"/>
                <a:cs typeface="IRANSans"/>
              </a:rPr>
              <a:t>افسردگی </a:t>
            </a:r>
            <a:r>
              <a:rPr b="0" lang="fa-IR" sz="4400" spc="-1" strike="noStrike">
                <a:solidFill>
                  <a:srgbClr val="000000"/>
                </a:solidFill>
                <a:latin typeface="IRANSans"/>
                <a:cs typeface="IRANSans"/>
              </a:rPr>
              <a:t>بر داده‌های </a:t>
            </a:r>
            <a:r>
              <a:rPr b="0" lang="fa-IR" sz="4400" spc="-1" strike="noStrike">
                <a:solidFill>
                  <a:srgbClr val="000000"/>
                </a:solidFill>
                <a:latin typeface="IRANSans"/>
                <a:cs typeface="IRANSans"/>
              </a:rPr>
              <a:t>دانمارک</a:t>
            </a:r>
            <a:endParaRPr b="0" lang="da-DK" sz="4400" spc="-1" strike="noStrike">
              <a:solidFill>
                <a:srgbClr val="000000"/>
              </a:solidFill>
              <a:latin typeface="Calibri"/>
            </a:endParaRPr>
          </a:p>
        </p:txBody>
      </p:sp>
      <p:sp>
        <p:nvSpPr>
          <p:cNvPr id="100" name="Content Placeholder 2"/>
          <p:cNvSpPr/>
          <p:nvPr/>
        </p:nvSpPr>
        <p:spPr>
          <a:xfrm>
            <a:off x="4097160" y="1825560"/>
            <a:ext cx="7256160" cy="4350960"/>
          </a:xfrm>
          <a:prstGeom prst="rect">
            <a:avLst/>
          </a:prstGeom>
          <a:noFill/>
          <a:ln w="0">
            <a:noFill/>
          </a:ln>
        </p:spPr>
        <p:style>
          <a:lnRef idx="0"/>
          <a:fillRef idx="0"/>
          <a:effectRef idx="0"/>
          <a:fontRef idx="minor"/>
        </p:style>
        <p:txBody>
          <a:bodyPr anchor="t">
            <a:normAutofit/>
          </a:bodyPr>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بر مبنای وضعیت اجتماعی</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خطای تشخیص در مرد‌ها و داده‌ها</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عدم دسترسی به برچسب حقیقی </a:t>
            </a:r>
            <a:r>
              <a:rPr b="0" lang="en-US" sz="2400" spc="-1" strike="noStrike">
                <a:solidFill>
                  <a:srgbClr val="000000"/>
                </a:solidFill>
                <a:latin typeface="IRANSans"/>
                <a:ea typeface="EB Garamond"/>
              </a:rPr>
              <a:t>(</a:t>
            </a:r>
            <a:r>
              <a:rPr b="0" lang="en-US" sz="2400" spc="-1" strike="noStrike">
                <a:solidFill>
                  <a:srgbClr val="000000"/>
                </a:solidFill>
                <a:latin typeface="IRANSans"/>
                <a:ea typeface="EB Garamond"/>
              </a:rPr>
              <a:t>ground truth</a:t>
            </a:r>
            <a:r>
              <a:rPr b="0" lang="en-US" sz="2400" spc="-1" strike="noStrike">
                <a:solidFill>
                  <a:srgbClr val="000000"/>
                </a:solidFill>
                <a:latin typeface="IRANSans"/>
                <a:ea typeface="EB Garamond"/>
              </a:rPr>
              <a:t>)</a:t>
            </a:r>
            <a:endParaRPr b="0" lang="en-US" sz="2400" spc="-1" strike="noStrike">
              <a:solidFill>
                <a:srgbClr val="000000"/>
              </a:solidFill>
              <a:latin typeface="Arial"/>
            </a:endParaRPr>
          </a:p>
          <a:p>
            <a:pPr lvl="1" marL="685800" indent="-2286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غیر قابل تعمیر با ابزار‌های انصاف/الگوریتمی (</a:t>
            </a:r>
            <a:r>
              <a:rPr b="0" lang="en-US" sz="2400" spc="-1" strike="noStrike">
                <a:solidFill>
                  <a:srgbClr val="000000"/>
                </a:solidFill>
                <a:latin typeface="IRANSans"/>
                <a:ea typeface="EB Garamond"/>
              </a:rPr>
              <a:t>algorithmic fairness</a:t>
            </a:r>
            <a:r>
              <a:rPr b="0" lang="en-US" sz="2400" spc="-1" strike="noStrike">
                <a:solidFill>
                  <a:srgbClr val="000000"/>
                </a:solidFill>
                <a:latin typeface="IRANSans"/>
                <a:ea typeface="EB Garamond"/>
              </a:rPr>
              <a:t>)</a:t>
            </a:r>
            <a:endParaRPr b="0" lang="en-US" sz="2400" spc="-1" strike="noStrike">
              <a:solidFill>
                <a:srgbClr val="000000"/>
              </a:solidFill>
              <a:latin typeface="Arial"/>
            </a:endParaRPr>
          </a:p>
        </p:txBody>
      </p:sp>
      <p:graphicFrame>
        <p:nvGraphicFramePr>
          <p:cNvPr id="101" name="Content Placeholder 8"/>
          <p:cNvGraphicFramePr/>
          <p:nvPr/>
        </p:nvGraphicFramePr>
        <p:xfrm>
          <a:off x="844200" y="3042360"/>
          <a:ext cx="2444760" cy="3402720"/>
        </p:xfrm>
        <a:graphic>
          <a:graphicData uri="http://schemas.openxmlformats.org/drawingml/2006/table">
            <a:tbl>
              <a:tblPr/>
              <a:tblGrid>
                <a:gridCol w="1389240"/>
                <a:gridCol w="1055520"/>
              </a:tblGrid>
              <a:tr h="370800">
                <a:tc>
                  <a:txBody>
                    <a:bodyPr anchor="t">
                      <a:noAutofit/>
                    </a:bodyPr>
                    <a:p>
                      <a:pPr>
                        <a:lnSpc>
                          <a:spcPct val="100000"/>
                        </a:lnSpc>
                      </a:pPr>
                      <a:r>
                        <a:rPr b="1" lang="en-US" sz="1200" spc="-1" strike="noStrike">
                          <a:solidFill>
                            <a:srgbClr val="ffffff"/>
                          </a:solidFill>
                          <a:latin typeface="Linux Libertine"/>
                          <a:ea typeface="Linux Libertine"/>
                        </a:rPr>
                        <a:t>Age</a:t>
                      </a:r>
                      <a:r>
                        <a:rPr b="1" lang="en-US" sz="1200" spc="-1" strike="noStrike">
                          <a:solidFill>
                            <a:srgbClr val="ffffff"/>
                          </a:solidFill>
                          <a:latin typeface="Linux Libertine"/>
                          <a:ea typeface="Linux Libertine"/>
                        </a:rPr>
                        <a:t> group</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pPr>
                      <a:r>
                        <a:rPr b="1" lang="en-US" sz="1200" spc="-1" strike="noStrike">
                          <a:solidFill>
                            <a:srgbClr val="ffffff"/>
                          </a:solidFill>
                          <a:latin typeface="Linux Libertine"/>
                          <a:ea typeface="Linux Libertine"/>
                        </a:rPr>
                        <a:t>Region (of Denmark), </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pPr>
                      <a:r>
                        <a:rPr b="1" lang="en-US" sz="1200" spc="-1" strike="noStrike">
                          <a:solidFill>
                            <a:srgbClr val="ffffff"/>
                          </a:solidFill>
                          <a:latin typeface="Linux Libertine"/>
                          <a:ea typeface="Linux Libertine"/>
                        </a:rPr>
                        <a:t>Kommunegruppe (as</a:t>
                      </a:r>
                      <a:r>
                        <a:rPr b="1" lang="en-US" sz="1200" spc="-1" strike="noStrike">
                          <a:solidFill>
                            <a:srgbClr val="ffffff"/>
                          </a:solidFill>
                          <a:latin typeface="Linux Libertine"/>
                          <a:ea typeface="Linux Libertine"/>
                        </a:rPr>
                        <a:t> configured in Denmark)</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Linux Libertine"/>
                          <a:ea typeface="Linux Libertine"/>
                        </a:rPr>
                        <a:t>Number of address changes</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pPr>
                      <a:r>
                        <a:rPr b="1" lang="en-US" sz="1200" spc="-1" strike="noStrike">
                          <a:solidFill>
                            <a:srgbClr val="ffffff"/>
                          </a:solidFill>
                          <a:latin typeface="Linux Libertine"/>
                          <a:ea typeface="Linux Libertine"/>
                        </a:rPr>
                        <a:t>Civil status (married, not married, divorced, windowed)</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Linux Libertine"/>
                          <a:ea typeface="Linux Libertine"/>
                        </a:rPr>
                        <a:t>Sex (Male, Female and Non-binary)</a:t>
                      </a: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370800">
                <a:tc>
                  <a:txBody>
                    <a:bodyPr anchor="t">
                      <a:noAutofit/>
                    </a:bodyPr>
                    <a:p>
                      <a:pPr>
                        <a:lnSpc>
                          <a:spcPct val="100000"/>
                        </a:lnSpc>
                        <a:tabLst>
                          <a:tab algn="l" pos="0"/>
                        </a:tabLst>
                      </a:pPr>
                      <a:r>
                        <a:rPr b="1" lang="en-US" sz="1200" spc="-1" strike="noStrike">
                          <a:solidFill>
                            <a:srgbClr val="ffffff"/>
                          </a:solidFill>
                          <a:latin typeface="Linux Libertine"/>
                          <a:ea typeface="Linux Libertine"/>
                        </a:rPr>
                        <a:t>Household income quartile</a:t>
                      </a:r>
                      <a:endParaRPr b="0" lang="en-US" sz="1200" spc="-1" strike="noStrike">
                        <a:solidFill>
                          <a:srgbClr val="000000"/>
                        </a:solidFill>
                        <a:latin typeface="Arial"/>
                      </a:endParaRPr>
                    </a:p>
                    <a:p>
                      <a:pPr>
                        <a:lnSpc>
                          <a:spcPct val="100000"/>
                        </a:lnSpc>
                        <a:tabLst>
                          <a:tab algn="l" pos="0"/>
                        </a:tabLst>
                      </a:pP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t">
                      <a:noAutofit/>
                    </a:bodyPr>
                    <a:p>
                      <a:pPr>
                        <a:lnSpc>
                          <a:spcPct val="100000"/>
                        </a:lnSpc>
                        <a:tabLst>
                          <a:tab algn="l" pos="0"/>
                        </a:tabLst>
                      </a:pPr>
                      <a:r>
                        <a:rPr b="1" lang="en-US" sz="1200" spc="-1" strike="noStrike">
                          <a:solidFill>
                            <a:srgbClr val="ffffff"/>
                          </a:solidFill>
                          <a:latin typeface="Linux Libertine"/>
                          <a:ea typeface="Linux Libertine"/>
                        </a:rPr>
                        <a:t>Living status</a:t>
                      </a:r>
                      <a:endParaRPr b="0" lang="en-US" sz="1200" spc="-1" strike="noStrike">
                        <a:solidFill>
                          <a:srgbClr val="000000"/>
                        </a:solidFill>
                        <a:latin typeface="Arial"/>
                      </a:endParaRPr>
                    </a:p>
                    <a:p>
                      <a:pPr>
                        <a:lnSpc>
                          <a:spcPct val="100000"/>
                        </a:lnSpc>
                        <a:tabLst>
                          <a:tab algn="l" pos="0"/>
                        </a:tabLst>
                      </a:pPr>
                      <a:endParaRPr b="0" lang="en-US" sz="12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pic>
        <p:nvPicPr>
          <p:cNvPr id="102" name="Picture 4" descr=""/>
          <p:cNvPicPr/>
          <p:nvPr/>
        </p:nvPicPr>
        <p:blipFill>
          <a:blip r:embed="rId1"/>
          <a:stretch/>
        </p:blipFill>
        <p:spPr>
          <a:xfrm>
            <a:off x="7274160" y="3995280"/>
            <a:ext cx="3085920" cy="2502720"/>
          </a:xfrm>
          <a:prstGeom prst="rect">
            <a:avLst/>
          </a:prstGeom>
          <a:ln w="0">
            <a:noFill/>
          </a:ln>
        </p:spPr>
      </p:pic>
      <p:sp>
        <p:nvSpPr>
          <p:cNvPr id="103" name="Rectangle 3"/>
          <p:cNvSpPr/>
          <p:nvPr/>
        </p:nvSpPr>
        <p:spPr>
          <a:xfrm>
            <a:off x="0" y="0"/>
            <a:ext cx="12191760" cy="6857640"/>
          </a:xfrm>
          <a:prstGeom prst="rect">
            <a:avLst/>
          </a:prstGeom>
          <a:gradFill rotWithShape="0">
            <a:gsLst>
              <a:gs pos="0">
                <a:srgbClr val="ffffff">
                  <a:alpha val="80000"/>
                </a:srgbClr>
              </a:gs>
              <a:gs pos="100000">
                <a:srgbClr val="ffffff">
                  <a:alpha val="80000"/>
                </a:srgbClr>
              </a:gs>
            </a:gsLst>
            <a:lin ang="5400000"/>
          </a:gradFill>
          <a:ln>
            <a:no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a-IR" sz="3600" spc="-1" strike="noStrike">
                <a:solidFill>
                  <a:srgbClr val="000000"/>
                </a:solidFill>
                <a:latin typeface="IRANSans"/>
                <a:cs typeface="IRANSans"/>
              </a:rPr>
              <a:t>تصمیم‌گیری بر مبنای داده‌های تاریخی و بدون دخالت دکتر</a:t>
            </a:r>
            <a:endParaRPr b="0" lang="en-US" sz="3600" spc="-1" strike="noStrike">
              <a:solidFill>
                <a:srgbClr val="000000"/>
              </a:solidFill>
              <a:latin typeface="Arial"/>
            </a:endParaRPr>
          </a:p>
          <a:p>
            <a:pPr algn="ctr">
              <a:lnSpc>
                <a:spcPct val="100000"/>
              </a:lnSpc>
            </a:pPr>
            <a:r>
              <a:rPr b="1" lang="fa-IR" sz="3600" spc="-1" strike="noStrike">
                <a:solidFill>
                  <a:srgbClr val="000000"/>
                </a:solidFill>
                <a:latin typeface="IRANSans"/>
                <a:cs typeface="IRANSans"/>
              </a:rPr>
              <a:t>چشم پوشی بر امکان تغییر در تشخیص</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831960" y="1709640"/>
            <a:ext cx="10515240" cy="2852280"/>
          </a:xfrm>
          <a:prstGeom prst="rect">
            <a:avLst/>
          </a:prstGeom>
          <a:noFill/>
          <a:ln w="0">
            <a:noFill/>
          </a:ln>
        </p:spPr>
        <p:txBody>
          <a:bodyPr anchor="b">
            <a:noAutofit/>
          </a:bodyPr>
          <a:p>
            <a:pPr indent="0" algn="r" rtl="1">
              <a:lnSpc>
                <a:spcPct val="90000"/>
              </a:lnSpc>
              <a:buNone/>
            </a:pPr>
            <a:r>
              <a:rPr b="0" lang="fa-IR" sz="2800" spc="-1" strike="noStrike">
                <a:solidFill>
                  <a:srgbClr val="000000"/>
                </a:solidFill>
                <a:latin typeface="IRANSans"/>
                <a:cs typeface="IRANSans"/>
              </a:rPr>
              <a:t>جریان اصلی هوش‌مصنوعی در جهان به سمت تصمیم‌سازی خودکار سیستم‌ها پیش می‌رود. با وجود فواید و کاربردهای روزافزون این فناوری، چنین روندی می‌تواند محدودیت‌هایی در آزادی شناخت </a:t>
            </a:r>
            <a:r>
              <a:rPr b="0" lang="en-US" sz="2800" spc="-1" strike="noStrike">
                <a:solidFill>
                  <a:srgbClr val="000000"/>
                </a:solidFill>
                <a:latin typeface="IRANSans"/>
              </a:rPr>
              <a:t>(</a:t>
            </a:r>
            <a:r>
              <a:rPr b="0" lang="en-US" sz="2800" spc="-1" strike="noStrike">
                <a:solidFill>
                  <a:srgbClr val="000000"/>
                </a:solidFill>
                <a:latin typeface="IRANSans"/>
              </a:rPr>
              <a:t>Epistemic freedom</a:t>
            </a:r>
            <a:r>
              <a:rPr b="0" lang="en-US" sz="2800" spc="-1" strike="noStrike">
                <a:solidFill>
                  <a:srgbClr val="000000"/>
                </a:solidFill>
                <a:latin typeface="IRANSans"/>
              </a:rPr>
              <a:t>)  و دسترسی به ابزارها (</a:t>
            </a:r>
            <a:r>
              <a:rPr b="0" lang="en-US" sz="2800" spc="-1" strike="noStrike">
                <a:solidFill>
                  <a:srgbClr val="000000"/>
                </a:solidFill>
                <a:latin typeface="IRANSans"/>
              </a:rPr>
              <a:t>accessibility</a:t>
            </a:r>
            <a:r>
              <a:rPr b="0" lang="en-US" sz="2800" spc="-1" strike="noStrike">
                <a:solidFill>
                  <a:srgbClr val="000000"/>
                </a:solidFill>
                <a:latin typeface="IRANSans"/>
              </a:rPr>
              <a:t>) برای انسان‌ها ایجاد کند. در این ارائه، نمونه‌هایی از این محدودیت‌ها را بررسی کرده و ابزارهای هوش‌مصنوعی موجود برای مقابله با این چالش‌ها را مرور خواهیم کرد. همچنین با اشاره‌ای مختصر به ویژگی‌ها و نیازهای بومی ایران در زمینه شناخت و دسترسی، یک مدل جدید هوش‌مصنوعی را همراه با نمونه‌ای از پیاده‌سازی و کاربردهای آن معرفی می‌کنیم.</a:t>
            </a:r>
            <a:endParaRPr b="0" lang="da-DK" sz="2800" spc="-1" strike="noStrike">
              <a:solidFill>
                <a:srgbClr val="000000"/>
              </a:solidFill>
              <a:latin typeface="Calibri"/>
            </a:endParaRPr>
          </a:p>
        </p:txBody>
      </p:sp>
      <p:sp>
        <p:nvSpPr>
          <p:cNvPr id="582" name="PlaceHolder 2"/>
          <p:cNvSpPr>
            <a:spLocks noGrp="1"/>
          </p:cNvSpPr>
          <p:nvPr>
            <p:ph/>
          </p:nvPr>
        </p:nvSpPr>
        <p:spPr>
          <a:xfrm>
            <a:off x="831960" y="4589640"/>
            <a:ext cx="10515240" cy="1499760"/>
          </a:xfrm>
          <a:prstGeom prst="rect">
            <a:avLst/>
          </a:prstGeom>
          <a:noFill/>
          <a:ln w="0">
            <a:noFill/>
          </a:ln>
        </p:spPr>
        <p:txBody>
          <a:bodyPr anchor="t">
            <a:noAutofit/>
          </a:bodyPr>
          <a:p>
            <a:pPr indent="0" algn="r">
              <a:lnSpc>
                <a:spcPct val="90000"/>
              </a:lnSpc>
              <a:spcBef>
                <a:spcPts val="1001"/>
              </a:spcBef>
              <a:buNone/>
              <a:tabLst>
                <a:tab algn="l" pos="0"/>
              </a:tabLst>
            </a:pPr>
            <a:r>
              <a:rPr b="0" lang="fa-IR" sz="2400" spc="-1" strike="noStrike">
                <a:solidFill>
                  <a:srgbClr val="8b8b8b"/>
                </a:solidFill>
                <a:latin typeface="IRANSans"/>
                <a:cs typeface="IRANSans"/>
              </a:rPr>
              <a:t>سیاوش بیگدلی</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831960" y="1709640"/>
            <a:ext cx="10515240" cy="2852280"/>
          </a:xfrm>
          <a:prstGeom prst="rect">
            <a:avLst/>
          </a:prstGeom>
          <a:noFill/>
          <a:ln w="0">
            <a:noFill/>
          </a:ln>
        </p:spPr>
        <p:txBody>
          <a:bodyPr anchor="b">
            <a:noAutofit/>
          </a:bodyPr>
          <a:p>
            <a:pPr indent="0" algn="r" rtl="1">
              <a:lnSpc>
                <a:spcPct val="90000"/>
              </a:lnSpc>
              <a:buNone/>
            </a:pPr>
            <a:r>
              <a:rPr b="0" lang="fa-IR" sz="2800" spc="-1" strike="noStrike">
                <a:solidFill>
                  <a:srgbClr val="000000"/>
                </a:solidFill>
                <a:latin typeface="IRANSans"/>
                <a:cs typeface="IRANSans"/>
              </a:rPr>
              <a:t>جریان اصلی توسعه‌ی هوش‌مصنوعی به سمت تصمیم‌سازی خودکار سیستم‌ها پیش می‌رود. با وجود کاربردها و مزایای قابل توجه این فناوری، این روند جهانی ممکن است محدودیت‌هایی در آزادی شناخت </a:t>
            </a:r>
            <a:r>
              <a:rPr b="0" lang="en-US" sz="2800" spc="-1" strike="noStrike">
                <a:solidFill>
                  <a:srgbClr val="000000"/>
                </a:solidFill>
                <a:latin typeface="IRANSans"/>
              </a:rPr>
              <a:t>(</a:t>
            </a:r>
            <a:r>
              <a:rPr b="0" lang="en-US" sz="2800" spc="-1" strike="noStrike">
                <a:solidFill>
                  <a:srgbClr val="000000"/>
                </a:solidFill>
                <a:latin typeface="IRANSans"/>
              </a:rPr>
              <a:t>epistemic freedom</a:t>
            </a:r>
            <a:r>
              <a:rPr b="0" lang="en-US" sz="2800" spc="-1" strike="noStrike">
                <a:solidFill>
                  <a:srgbClr val="000000"/>
                </a:solidFill>
                <a:latin typeface="IRANSans"/>
              </a:rPr>
              <a:t>)  و دسترسی به ابزارها (</a:t>
            </a:r>
            <a:r>
              <a:rPr b="0" lang="en-US" sz="2800" spc="-1" strike="noStrike">
                <a:solidFill>
                  <a:srgbClr val="000000"/>
                </a:solidFill>
                <a:latin typeface="IRANSans"/>
              </a:rPr>
              <a:t>accessibility</a:t>
            </a:r>
            <a:r>
              <a:rPr b="0" lang="en-US" sz="2800" spc="-1" strike="noStrike">
                <a:solidFill>
                  <a:srgbClr val="000000"/>
                </a:solidFill>
                <a:latin typeface="IRANSans"/>
              </a:rPr>
              <a:t>) برای انسان‌ها ایجاد کند. با بررسی کوتاهی از نگرانی‌های مرتبط با شناخت و دسترسی در ایران، نمونه‌هایی را مرور می‌کنیم که این محدودیت‌ها را برجسته می‌سازند و نشان می‌دهیم چگونه ابزارهای موجود هوش‌مصنوعی در پاسخ به این نیازها ناکام هستند. بر اساس این تحلیل، رویکرد جدیدی از هوش‌مصنوعی را پیشنهاد می‌کنیم که تصمیم‌گیری‌های قابل توضیح و توزیع‌ از طریق شبکه‌ها را ممکن می‌سازد.</a:t>
            </a:r>
            <a:endParaRPr b="0" lang="da-DK" sz="2800" spc="-1" strike="noStrike">
              <a:solidFill>
                <a:srgbClr val="000000"/>
              </a:solidFill>
              <a:latin typeface="Calibri"/>
            </a:endParaRPr>
          </a:p>
        </p:txBody>
      </p:sp>
      <p:sp>
        <p:nvSpPr>
          <p:cNvPr id="584" name="PlaceHolder 2"/>
          <p:cNvSpPr>
            <a:spLocks noGrp="1"/>
          </p:cNvSpPr>
          <p:nvPr>
            <p:ph/>
          </p:nvPr>
        </p:nvSpPr>
        <p:spPr>
          <a:xfrm>
            <a:off x="831960" y="4589640"/>
            <a:ext cx="10515240" cy="1499760"/>
          </a:xfrm>
          <a:prstGeom prst="rect">
            <a:avLst/>
          </a:prstGeom>
          <a:noFill/>
          <a:ln w="0">
            <a:noFill/>
          </a:ln>
        </p:spPr>
        <p:txBody>
          <a:bodyPr anchor="t">
            <a:noAutofit/>
          </a:bodyPr>
          <a:p>
            <a:pPr indent="0" algn="r">
              <a:lnSpc>
                <a:spcPct val="90000"/>
              </a:lnSpc>
              <a:spcBef>
                <a:spcPts val="1001"/>
              </a:spcBef>
              <a:buNone/>
              <a:tabLst>
                <a:tab algn="l" pos="0"/>
              </a:tabLst>
            </a:pPr>
            <a:r>
              <a:rPr b="0" lang="fa-IR" sz="2400" spc="-1" strike="noStrike">
                <a:solidFill>
                  <a:srgbClr val="8b8b8b"/>
                </a:solidFill>
                <a:latin typeface="IRANSans"/>
                <a:cs typeface="IRANSans"/>
              </a:rPr>
              <a:t>سیاوش بیگدلی</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5" name="PlaceHolder 1"/>
          <p:cNvSpPr>
            <a:spLocks noGrp="1"/>
          </p:cNvSpPr>
          <p:nvPr>
            <p:ph type="title"/>
          </p:nvPr>
        </p:nvSpPr>
        <p:spPr>
          <a:xfrm>
            <a:off x="831960" y="1709640"/>
            <a:ext cx="10515240" cy="2852280"/>
          </a:xfrm>
          <a:prstGeom prst="rect">
            <a:avLst/>
          </a:prstGeom>
          <a:noFill/>
          <a:ln w="0">
            <a:noFill/>
          </a:ln>
        </p:spPr>
        <p:txBody>
          <a:bodyPr anchor="b">
            <a:noAutofit/>
          </a:bodyPr>
          <a:p>
            <a:pPr indent="0">
              <a:lnSpc>
                <a:spcPct val="90000"/>
              </a:lnSpc>
              <a:buNone/>
            </a:pPr>
            <a:r>
              <a:rPr b="0" lang="en-US" sz="2800" spc="-1" strike="noStrike">
                <a:solidFill>
                  <a:srgbClr val="000000"/>
                </a:solidFill>
                <a:latin typeface="IRANSans"/>
              </a:rPr>
              <a:t>Mainstream AI development embraces autonomous system decisions. While this technology has significant applications and benefits, this global trend may be limiting to people's epistemic freedom and access to tools. Through a brief examination of epistemic and accessibility concerns in Iran, we review examples that highlight such limitations and discuss how existing AI tools fail to meet these needs. Based on this analysis, we propose a novel AI approach with explainable decision-making and distributable access through networks.</a:t>
            </a:r>
            <a:endParaRPr b="0" lang="da-DK" sz="2800" spc="-1" strike="noStrike">
              <a:solidFill>
                <a:srgbClr val="000000"/>
              </a:solidFill>
              <a:latin typeface="Calibri"/>
            </a:endParaRPr>
          </a:p>
        </p:txBody>
      </p:sp>
      <p:sp>
        <p:nvSpPr>
          <p:cNvPr id="586" name="PlaceHolder 2"/>
          <p:cNvSpPr>
            <a:spLocks noGrp="1"/>
          </p:cNvSpPr>
          <p:nvPr>
            <p:ph/>
          </p:nvPr>
        </p:nvSpPr>
        <p:spPr>
          <a:xfrm>
            <a:off x="831960" y="4589640"/>
            <a:ext cx="10515240" cy="1499760"/>
          </a:xfrm>
          <a:prstGeom prst="rect">
            <a:avLst/>
          </a:prstGeom>
          <a:noFill/>
          <a:ln w="0">
            <a:noFill/>
          </a:ln>
        </p:spPr>
        <p:txBody>
          <a:bodyPr anchor="t">
            <a:noAutofit/>
          </a:bodyPr>
          <a:p>
            <a:pPr indent="0" algn="r">
              <a:lnSpc>
                <a:spcPct val="90000"/>
              </a:lnSpc>
              <a:spcBef>
                <a:spcPts val="1001"/>
              </a:spcBef>
              <a:buNone/>
              <a:tabLst>
                <a:tab algn="l" pos="0"/>
              </a:tabLst>
            </a:pPr>
            <a:r>
              <a:rPr b="0" lang="fa-IR" sz="2400" spc="-1" strike="noStrike">
                <a:solidFill>
                  <a:srgbClr val="8b8b8b"/>
                </a:solidFill>
                <a:latin typeface="IRANSans"/>
                <a:cs typeface="IRANSans"/>
              </a:rPr>
              <a:t>سیاوش بیگدلی</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31960" y="1709640"/>
            <a:ext cx="10515240" cy="2852280"/>
          </a:xfrm>
          <a:prstGeom prst="rect">
            <a:avLst/>
          </a:prstGeom>
          <a:noFill/>
          <a:ln w="0">
            <a:noFill/>
          </a:ln>
        </p:spPr>
        <p:txBody>
          <a:bodyPr anchor="b">
            <a:noAutofit/>
          </a:bodyPr>
          <a:p>
            <a:pPr indent="0" rtl="1">
              <a:lnSpc>
                <a:spcPct val="90000"/>
              </a:lnSpc>
              <a:buNone/>
            </a:pPr>
            <a:r>
              <a:rPr b="0" lang="en-US" sz="4000" spc="-1" strike="noStrike">
                <a:solidFill>
                  <a:srgbClr val="000000"/>
                </a:solidFill>
                <a:latin typeface="Linux Libertine"/>
                <a:ea typeface="Linux Libertine"/>
              </a:rPr>
              <a:t>If the </a:t>
            </a:r>
            <a:r>
              <a:rPr b="0" lang="en-US" sz="4000" spc="-1" strike="noStrike">
                <a:solidFill>
                  <a:srgbClr val="000000"/>
                </a:solidFill>
                <a:latin typeface="Linux Libertine"/>
                <a:ea typeface="Linux Libertine"/>
              </a:rPr>
              <a:t>physician </a:t>
            </a:r>
            <a:r>
              <a:rPr b="0" lang="en-US" sz="4000" spc="-1" strike="noStrike">
                <a:solidFill>
                  <a:srgbClr val="000000"/>
                </a:solidFill>
                <a:latin typeface="Linux Libertine"/>
                <a:ea typeface="Linux Libertine"/>
              </a:rPr>
              <a:t>should </a:t>
            </a:r>
            <a:r>
              <a:rPr b="0" lang="en-US" sz="4000" spc="-1" strike="noStrike">
                <a:solidFill>
                  <a:srgbClr val="000000"/>
                </a:solidFill>
                <a:latin typeface="Linux Libertine"/>
                <a:ea typeface="Linux Libertine"/>
              </a:rPr>
              <a:t>fulfill his </a:t>
            </a:r>
            <a:r>
              <a:rPr b="0" lang="en-US" sz="4000" spc="-1" strike="noStrike">
                <a:solidFill>
                  <a:srgbClr val="000000"/>
                </a:solidFill>
                <a:latin typeface="Linux Libertine"/>
                <a:ea typeface="Linux Libertine"/>
              </a:rPr>
              <a:t>or her </a:t>
            </a:r>
            <a:r>
              <a:rPr b="0" lang="en-US" sz="4000" spc="-1" strike="noStrike">
                <a:solidFill>
                  <a:srgbClr val="000000"/>
                </a:solidFill>
                <a:latin typeface="Linux Libertine"/>
                <a:ea typeface="Linux Libertine"/>
              </a:rPr>
              <a:t>moral </a:t>
            </a:r>
            <a:r>
              <a:rPr b="0" lang="en-US" sz="4000" spc="-1" strike="noStrike">
                <a:solidFill>
                  <a:srgbClr val="000000"/>
                </a:solidFill>
                <a:latin typeface="Linux Libertine"/>
                <a:ea typeface="Linux Libertine"/>
              </a:rPr>
              <a:t>obligatio</a:t>
            </a:r>
            <a:r>
              <a:rPr b="0" lang="en-US" sz="4000" spc="-1" strike="noStrike">
                <a:solidFill>
                  <a:srgbClr val="000000"/>
                </a:solidFill>
                <a:latin typeface="Linux Libertine"/>
                <a:ea typeface="Linux Libertine"/>
              </a:rPr>
              <a:t>n to </a:t>
            </a:r>
            <a:r>
              <a:rPr b="0" lang="en-US" sz="4000" spc="-1" strike="noStrike">
                <a:solidFill>
                  <a:srgbClr val="000000"/>
                </a:solidFill>
                <a:latin typeface="Linux Libertine"/>
                <a:ea typeface="Linux Libertine"/>
              </a:rPr>
              <a:t>promote </a:t>
            </a:r>
            <a:r>
              <a:rPr b="0" lang="en-US" sz="4000" spc="-1" strike="noStrike">
                <a:solidFill>
                  <a:srgbClr val="000000"/>
                </a:solidFill>
                <a:latin typeface="Linux Libertine"/>
                <a:ea typeface="Linux Libertine"/>
              </a:rPr>
              <a:t>the </a:t>
            </a:r>
            <a:r>
              <a:rPr b="0" lang="en-US" sz="4000" spc="-1" strike="noStrike">
                <a:solidFill>
                  <a:srgbClr val="000000"/>
                </a:solidFill>
                <a:latin typeface="Linux Libertine"/>
                <a:ea typeface="Linux Libertine"/>
              </a:rPr>
              <a:t>health </a:t>
            </a:r>
            <a:r>
              <a:rPr b="0" lang="en-US" sz="4000" spc="-1" strike="noStrike">
                <a:solidFill>
                  <a:srgbClr val="000000"/>
                </a:solidFill>
                <a:latin typeface="Linux Libertine"/>
                <a:ea typeface="Linux Libertine"/>
              </a:rPr>
              <a:t>and well-</a:t>
            </a:r>
            <a:r>
              <a:rPr b="0" lang="en-US" sz="4000" spc="-1" strike="noStrike">
                <a:solidFill>
                  <a:srgbClr val="000000"/>
                </a:solidFill>
                <a:latin typeface="Linux Libertine"/>
                <a:ea typeface="Linux Libertine"/>
              </a:rPr>
              <a:t>being of </a:t>
            </a:r>
            <a:r>
              <a:rPr b="0" lang="en-US" sz="4000" spc="-1" strike="noStrike">
                <a:solidFill>
                  <a:srgbClr val="000000"/>
                </a:solidFill>
                <a:latin typeface="Linux Libertine"/>
                <a:ea typeface="Linux Libertine"/>
              </a:rPr>
              <a:t>the </a:t>
            </a:r>
            <a:r>
              <a:rPr b="0" lang="en-US" sz="4000" spc="-1" strike="noStrike">
                <a:solidFill>
                  <a:srgbClr val="000000"/>
                </a:solidFill>
                <a:latin typeface="Linux Libertine"/>
                <a:ea typeface="Linux Libertine"/>
              </a:rPr>
              <a:t>patient, </a:t>
            </a:r>
            <a:r>
              <a:rPr b="0" lang="en-US" sz="4000" spc="-1" strike="noStrike">
                <a:solidFill>
                  <a:srgbClr val="000000"/>
                </a:solidFill>
                <a:latin typeface="Linux Libertine"/>
                <a:ea typeface="Linux Libertine"/>
              </a:rPr>
              <a:t>then the </a:t>
            </a:r>
            <a:r>
              <a:rPr b="0" lang="en-US" sz="4000" spc="-1" strike="noStrike">
                <a:solidFill>
                  <a:srgbClr val="000000"/>
                </a:solidFill>
                <a:latin typeface="Linux Libertine"/>
                <a:ea typeface="Linux Libertine"/>
              </a:rPr>
              <a:t>use of </a:t>
            </a:r>
            <a:r>
              <a:rPr b="0" lang="en-US" sz="4000" spc="-1" strike="noStrike" u="sng">
                <a:solidFill>
                  <a:srgbClr val="000000"/>
                </a:solidFill>
                <a:uFillTx/>
                <a:latin typeface="Linux Libertine"/>
                <a:ea typeface="Linux Libertine"/>
              </a:rPr>
              <a:t>AI </a:t>
            </a:r>
            <a:r>
              <a:rPr b="0" lang="en-US" sz="4000" spc="-1" strike="noStrike" u="sng">
                <a:solidFill>
                  <a:srgbClr val="000000"/>
                </a:solidFill>
                <a:uFillTx/>
                <a:latin typeface="Linux Libertine"/>
                <a:ea typeface="Linux Libertine"/>
              </a:rPr>
              <a:t>should be </a:t>
            </a:r>
            <a:r>
              <a:rPr b="0" lang="en-US" sz="4000" spc="-1" strike="noStrike" u="sng">
                <a:solidFill>
                  <a:srgbClr val="000000"/>
                </a:solidFill>
                <a:uFillTx/>
                <a:latin typeface="Linux Libertine"/>
                <a:ea typeface="Linux Libertine"/>
              </a:rPr>
              <a:t>designed </a:t>
            </a:r>
            <a:r>
              <a:rPr b="0" lang="en-US" sz="4000" spc="-1" strike="noStrike" u="sng">
                <a:solidFill>
                  <a:srgbClr val="000000"/>
                </a:solidFill>
                <a:uFillTx/>
                <a:latin typeface="Linux Libertine"/>
                <a:ea typeface="Linux Libertine"/>
              </a:rPr>
              <a:t>in such a </a:t>
            </a:r>
            <a:r>
              <a:rPr b="0" lang="en-US" sz="4000" spc="-1" strike="noStrike" u="sng">
                <a:solidFill>
                  <a:srgbClr val="000000"/>
                </a:solidFill>
                <a:uFillTx/>
                <a:latin typeface="Linux Libertine"/>
                <a:ea typeface="Linux Libertine"/>
              </a:rPr>
              <a:t>way that </a:t>
            </a:r>
            <a:r>
              <a:rPr b="0" lang="en-US" sz="4000" spc="-1" strike="noStrike" u="sng">
                <a:solidFill>
                  <a:srgbClr val="000000"/>
                </a:solidFill>
                <a:uFillTx/>
                <a:latin typeface="Linux Libertine"/>
                <a:ea typeface="Linux Libertine"/>
              </a:rPr>
              <a:t>it </a:t>
            </a:r>
            <a:r>
              <a:rPr b="0" lang="en-US" sz="4000" spc="-1" strike="noStrike" u="sng">
                <a:solidFill>
                  <a:srgbClr val="000000"/>
                </a:solidFill>
                <a:uFillTx/>
                <a:latin typeface="Linux Libertine"/>
                <a:ea typeface="Linux Libertine"/>
              </a:rPr>
              <a:t>promotes</a:t>
            </a:r>
            <a:r>
              <a:rPr b="0" lang="en-US" sz="4000" spc="-1" strike="noStrike">
                <a:solidFill>
                  <a:srgbClr val="000000"/>
                </a:solidFill>
                <a:latin typeface="Linux Libertine"/>
                <a:ea typeface="Linux Libertine"/>
              </a:rPr>
              <a:t> </a:t>
            </a:r>
            <a:r>
              <a:rPr b="0" lang="en-US" sz="4000" spc="-1" strike="noStrike">
                <a:solidFill>
                  <a:srgbClr val="000000"/>
                </a:solidFill>
                <a:latin typeface="Linux Libertine"/>
                <a:ea typeface="Linux Libertine"/>
              </a:rPr>
              <a:t>or at </a:t>
            </a:r>
            <a:r>
              <a:rPr b="0" lang="en-US" sz="4000" spc="-1" strike="noStrike">
                <a:solidFill>
                  <a:srgbClr val="000000"/>
                </a:solidFill>
                <a:latin typeface="Linux Libertine"/>
                <a:ea typeface="Linux Libertine"/>
              </a:rPr>
              <a:t>least </a:t>
            </a:r>
            <a:r>
              <a:rPr b="0" lang="en-US" sz="4000" spc="-1" strike="noStrike">
                <a:solidFill>
                  <a:srgbClr val="000000"/>
                </a:solidFill>
                <a:latin typeface="Linux Libertine"/>
                <a:ea typeface="Linux Libertine"/>
              </a:rPr>
              <a:t>maintains </a:t>
            </a:r>
            <a:r>
              <a:rPr b="0" lang="en-US" sz="4000" spc="-1" strike="noStrike">
                <a:solidFill>
                  <a:srgbClr val="000000"/>
                </a:solidFill>
                <a:latin typeface="Linux Libertine"/>
                <a:ea typeface="Linux Libertine"/>
              </a:rPr>
              <a:t>the </a:t>
            </a:r>
            <a:r>
              <a:rPr b="0" lang="en-US" sz="4000" spc="-1" strike="noStrike">
                <a:solidFill>
                  <a:srgbClr val="000000"/>
                </a:solidFill>
                <a:latin typeface="Linux Libertine"/>
                <a:ea typeface="Linux Libertine"/>
              </a:rPr>
              <a:t>physician</a:t>
            </a:r>
            <a:r>
              <a:rPr b="0" lang="en-US" sz="4000" spc="-1" strike="noStrike">
                <a:solidFill>
                  <a:srgbClr val="000000"/>
                </a:solidFill>
                <a:latin typeface="Linux Libertine"/>
                <a:ea typeface="Linux Libertine"/>
              </a:rPr>
              <a:t>’s </a:t>
            </a:r>
            <a:r>
              <a:rPr b="0" lang="en-US" sz="4000" spc="-1" strike="noStrike">
                <a:solidFill>
                  <a:srgbClr val="000000"/>
                </a:solidFill>
                <a:latin typeface="Linux Libertine"/>
                <a:ea typeface="Linux Libertine"/>
              </a:rPr>
              <a:t>decision-</a:t>
            </a:r>
            <a:r>
              <a:rPr b="0" lang="en-US" sz="4000" spc="-1" strike="noStrike">
                <a:solidFill>
                  <a:srgbClr val="000000"/>
                </a:solidFill>
                <a:latin typeface="Linux Libertine"/>
                <a:ea typeface="Linux Libertine"/>
              </a:rPr>
              <a:t>making </a:t>
            </a:r>
            <a:r>
              <a:rPr b="0" lang="en-US" sz="4000" spc="-1" strike="noStrike" u="sng">
                <a:solidFill>
                  <a:srgbClr val="000000"/>
                </a:solidFill>
                <a:uFillTx/>
                <a:latin typeface="Linux Libertine"/>
                <a:ea typeface="Linux Libertine"/>
              </a:rPr>
              <a:t>autonom</a:t>
            </a:r>
            <a:r>
              <a:rPr b="0" lang="en-US" sz="4000" spc="-1" strike="noStrike" u="sng">
                <a:solidFill>
                  <a:srgbClr val="000000"/>
                </a:solidFill>
                <a:uFillTx/>
                <a:latin typeface="Linux Libertine"/>
                <a:ea typeface="Linux Libertine"/>
              </a:rPr>
              <a:t>y</a:t>
            </a:r>
            <a:r>
              <a:rPr b="0" lang="en-US" sz="4000" spc="-1" strike="noStrike">
                <a:solidFill>
                  <a:srgbClr val="000000"/>
                </a:solidFill>
                <a:latin typeface="Linux Libertine"/>
                <a:ea typeface="Linux Libertine"/>
              </a:rPr>
              <a:t>.</a:t>
            </a:r>
            <a:endParaRPr b="0" lang="da-DK" sz="4000" spc="-1" strike="noStrike">
              <a:solidFill>
                <a:srgbClr val="000000"/>
              </a:solidFill>
              <a:latin typeface="Calibri"/>
            </a:endParaRPr>
          </a:p>
        </p:txBody>
      </p:sp>
      <p:sp>
        <p:nvSpPr>
          <p:cNvPr id="105" name="PlaceHolder 2"/>
          <p:cNvSpPr>
            <a:spLocks noGrp="1"/>
          </p:cNvSpPr>
          <p:nvPr>
            <p:ph/>
          </p:nvPr>
        </p:nvSpPr>
        <p:spPr>
          <a:xfrm>
            <a:off x="831960" y="4589640"/>
            <a:ext cx="10515240" cy="1499760"/>
          </a:xfrm>
          <a:prstGeom prst="rect">
            <a:avLst/>
          </a:prstGeom>
          <a:noFill/>
          <a:ln w="0">
            <a:noFill/>
          </a:ln>
        </p:spPr>
        <p:txBody>
          <a:bodyPr anchor="t">
            <a:noAutofit/>
          </a:bodyPr>
          <a:p>
            <a:pPr indent="0">
              <a:lnSpc>
                <a:spcPct val="90000"/>
              </a:lnSpc>
              <a:spcBef>
                <a:spcPts val="1001"/>
              </a:spcBef>
              <a:buNone/>
              <a:tabLst>
                <a:tab algn="l" pos="0"/>
              </a:tabLst>
            </a:pPr>
            <a:r>
              <a:rPr b="0" lang="en-US" sz="2400" spc="-1" strike="noStrike">
                <a:solidFill>
                  <a:srgbClr val="8b8b8b"/>
                </a:solidFill>
                <a:latin typeface="Linux Libertine"/>
                <a:ea typeface="Linux Libertine"/>
              </a:rPr>
              <a:t>Funer and Weising, </a:t>
            </a:r>
            <a:r>
              <a:rPr b="0" i="1" lang="en-US" sz="2400" spc="-1" strike="noStrike">
                <a:solidFill>
                  <a:srgbClr val="8b8b8b"/>
                </a:solidFill>
                <a:latin typeface="Linux Libertine"/>
                <a:ea typeface="Linux Libertine"/>
              </a:rPr>
              <a:t>Physician’s autonomy in the face of AI support: walking the ethical tightrope</a:t>
            </a:r>
            <a:r>
              <a:rPr b="0" lang="en-US" sz="2400" spc="-1" strike="noStrike">
                <a:solidFill>
                  <a:srgbClr val="8b8b8b"/>
                </a:solidFill>
                <a:latin typeface="Linux Libertine"/>
                <a:ea typeface="Linux Libertine"/>
              </a:rPr>
              <a:t>, Frontiers in Medicine 2024</a:t>
            </a:r>
            <a:endParaRPr b="0" lang="da-DK"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Slide Zoom 5" descr="">
            <a:hlinkClick r:id="rId1" action="ppaction://hlinksldjump"/>
          </p:cNvPr>
          <p:cNvPicPr/>
          <p:nvPr/>
        </p:nvPicPr>
        <p:blipFill>
          <a:blip r:embed="rId2"/>
          <a:stretch/>
        </p:blipFill>
        <p:spPr>
          <a:xfrm>
            <a:off x="0" y="0"/>
            <a:ext cx="12191760" cy="6857640"/>
          </a:xfrm>
          <a:prstGeom prst="rect">
            <a:avLst/>
          </a:prstGeom>
          <a:ln w="3175">
            <a:solidFill>
              <a:srgbClr val="d3d3d3"/>
            </a:solidFill>
            <a:round/>
          </a:ln>
        </p:spPr>
      </p:pic>
      <p:pic>
        <p:nvPicPr>
          <p:cNvPr id="107" name="Picture 6" descr=""/>
          <p:cNvPicPr/>
          <p:nvPr/>
        </p:nvPicPr>
        <p:blipFill>
          <a:blip r:embed="rId3"/>
          <a:stretch/>
        </p:blipFill>
        <p:spPr>
          <a:xfrm>
            <a:off x="9041760" y="2481480"/>
            <a:ext cx="3149640" cy="2118240"/>
          </a:xfrm>
          <a:prstGeom prst="rect">
            <a:avLst/>
          </a:prstGeom>
          <a:ln w="0">
            <a:solidFill>
              <a:srgbClr val="000000"/>
            </a:solidFill>
          </a:ln>
        </p:spPr>
      </p:pic>
      <p:pic>
        <p:nvPicPr>
          <p:cNvPr id="108" name="Picture 7" descr=""/>
          <p:cNvPicPr/>
          <p:nvPr/>
        </p:nvPicPr>
        <p:blipFill>
          <a:blip r:embed="rId4"/>
          <a:stretch/>
        </p:blipFill>
        <p:spPr>
          <a:xfrm>
            <a:off x="9562680" y="4325400"/>
            <a:ext cx="2185920" cy="2080080"/>
          </a:xfrm>
          <a:prstGeom prst="rect">
            <a:avLst/>
          </a:prstGeom>
          <a:ln w="0">
            <a:solidFill>
              <a:srgbClr val="000000"/>
            </a:solidFill>
          </a:ln>
        </p:spPr>
      </p:pic>
      <p:sp>
        <p:nvSpPr>
          <p:cNvPr id="109" name="Rectangle 3"/>
          <p:cNvSpPr/>
          <p:nvPr/>
        </p:nvSpPr>
        <p:spPr>
          <a:xfrm>
            <a:off x="172440" y="3105360"/>
            <a:ext cx="2977200" cy="3606120"/>
          </a:xfrm>
          <a:prstGeom prst="rect">
            <a:avLst/>
          </a:prstGeom>
          <a:solidFill>
            <a:schemeClr val="bg1"/>
          </a:solidFill>
          <a:ln w="0">
            <a:solidFill>
              <a:srgbClr val="000000"/>
            </a:solidFill>
          </a:ln>
        </p:spPr>
        <p:style>
          <a:lnRef idx="0"/>
          <a:fillRef idx="0"/>
          <a:effectRef idx="0"/>
          <a:fontRef idx="minor"/>
        </p:style>
        <p:txBody>
          <a:bodyPr numCol="1" spcCol="0" anchor="ctr">
            <a:spAutoFit/>
          </a:bodyPr>
          <a:p>
            <a:pPr algn="r" rtl="1">
              <a:lnSpc>
                <a:spcPct val="100000"/>
              </a:lnSpc>
              <a:tabLst>
                <a:tab algn="l" pos="0"/>
              </a:tabLst>
            </a:pPr>
            <a:r>
              <a:rPr b="1" lang="ar-SA" sz="1100" spc="-1" strike="noStrike">
                <a:solidFill>
                  <a:srgbClr val="000000"/>
                </a:solidFill>
                <a:latin typeface="IRANSans"/>
                <a:cs typeface="IRANSans"/>
              </a:rPr>
              <a:t>خان</a:t>
            </a:r>
            <a:r>
              <a:rPr b="1" lang="fa-IR" sz="1100" spc="-1" strike="noStrike">
                <a:solidFill>
                  <a:srgbClr val="000000"/>
                </a:solidFill>
                <a:latin typeface="IRANSans"/>
                <a:cs typeface="IRANSans"/>
              </a:rPr>
              <a:t>م </a:t>
            </a:r>
            <a:r>
              <a:rPr b="1" lang="fa-IR" sz="1100" spc="-1" strike="noStrike">
                <a:solidFill>
                  <a:srgbClr val="000000"/>
                </a:solidFill>
                <a:latin typeface="IRANSans"/>
                <a:cs typeface="IRANSans"/>
              </a:rPr>
              <a:t>۱</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بچه‌ها، یه آرایشگاه خوب برای رنگ مو و لایت می‌خوام، ولی باید طبیعی باشه و به موهام آسیب نزنه. کجا رو پیشنهاد می‌دید؟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۲</a:t>
            </a:r>
            <a:r>
              <a:rPr b="0" lang="en-US" sz="1100" spc="-1" strike="noStrike">
                <a:solidFill>
                  <a:srgbClr val="000000"/>
                </a:solidFill>
                <a:latin typeface="IRANSans"/>
              </a:rPr>
              <a:t> : </a:t>
            </a:r>
            <a:r>
              <a:rPr b="0" lang="ar-SA" sz="1100" spc="-1" strike="noStrike">
                <a:solidFill>
                  <a:srgbClr val="000000"/>
                </a:solidFill>
                <a:latin typeface="IRANSans"/>
                <a:cs typeface="IRANSans"/>
              </a:rPr>
              <a:t>من "صدف" می‌رم. موادشون خیلی باکیفیت و اصل هست، موهام اصلاً خراب نشد.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۳</a:t>
            </a:r>
            <a:r>
              <a:rPr b="1" lang="en-US" sz="1100" spc="-1" strike="noStrike">
                <a:solidFill>
                  <a:srgbClr val="000000"/>
                </a:solidFill>
                <a:latin typeface="IRANSans"/>
              </a:rPr>
              <a:t> : </a:t>
            </a:r>
            <a:r>
              <a:rPr b="0" lang="ar-SA" sz="1100" spc="-1" strike="noStrike">
                <a:solidFill>
                  <a:srgbClr val="000000"/>
                </a:solidFill>
                <a:latin typeface="IRANSans"/>
                <a:cs typeface="IRANSans"/>
              </a:rPr>
              <a:t>به نظرم "</a:t>
            </a:r>
            <a:r>
              <a:rPr b="0" lang="fa-IR" sz="1100" spc="-1" strike="noStrike">
                <a:solidFill>
                  <a:srgbClr val="000000"/>
                </a:solidFill>
                <a:latin typeface="IRANSans"/>
                <a:cs typeface="IRANSans"/>
              </a:rPr>
              <a:t>مروارید</a:t>
            </a:r>
            <a:r>
              <a:rPr b="0" lang="en-US" sz="1100" spc="-1" strike="noStrike">
                <a:solidFill>
                  <a:srgbClr val="000000"/>
                </a:solidFill>
                <a:latin typeface="IRANSans"/>
              </a:rPr>
              <a:t>" بهتره. اونجا قبل از شروع، مشاوره می‌دن و با توجه به نوع موهات کار می‌کنن، برای همین خیالت راحته که آسیبی نمی‌رسه.</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۱</a:t>
            </a:r>
            <a:r>
              <a:rPr b="1" lang="en-US" sz="1100" spc="-1" strike="noStrike">
                <a:solidFill>
                  <a:srgbClr val="000000"/>
                </a:solidFill>
                <a:latin typeface="IRANSans"/>
              </a:rPr>
              <a:t> : </a:t>
            </a:r>
            <a:r>
              <a:rPr b="0" lang="ar-SA" sz="1100" spc="-1" strike="noStrike">
                <a:solidFill>
                  <a:srgbClr val="000000"/>
                </a:solidFill>
                <a:latin typeface="IRANSans"/>
                <a:cs typeface="IRANSans"/>
              </a:rPr>
              <a:t>خب چرا فکر می‌کنی بهتر از "صدف"ه؟</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۳</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چون من یه بار "صدف" رفتم، نتیجه خوب بود، ولی حس کردم به سلامت موهام کمتر توجه شد.</a:t>
            </a:r>
            <a:endParaRPr b="0" lang="en-US" sz="1100" spc="-1" strike="noStrike">
              <a:solidFill>
                <a:srgbClr val="000000"/>
              </a:solidFill>
              <a:latin typeface="Arial"/>
            </a:endParaRPr>
          </a:p>
          <a:p>
            <a:pPr algn="r" rtl="1">
              <a:lnSpc>
                <a:spcPct val="100000"/>
              </a:lnSpc>
              <a:tabLst>
                <a:tab algn="l" pos="0"/>
              </a:tabLst>
            </a:pPr>
            <a:endParaRPr b="0" lang="en-US" sz="1100" spc="-1" strike="noStrike">
              <a:solidFill>
                <a:srgbClr val="000000"/>
              </a:solidFill>
              <a:latin typeface="Arial"/>
            </a:endParaRPr>
          </a:p>
          <a:p>
            <a:pPr algn="r" rtl="1">
              <a:lnSpc>
                <a:spcPct val="100000"/>
              </a:lnSpc>
              <a:tabLst>
                <a:tab algn="l" pos="0"/>
              </a:tabLst>
            </a:pPr>
            <a:r>
              <a:rPr b="1" lang="ar-SA" sz="1100" spc="-1" strike="noStrike">
                <a:solidFill>
                  <a:srgbClr val="000000"/>
                </a:solidFill>
                <a:latin typeface="IRANSans"/>
                <a:cs typeface="IRANSans"/>
              </a:rPr>
              <a:t>خانم </a:t>
            </a:r>
            <a:r>
              <a:rPr b="1" lang="fa-IR" sz="1100" spc="-1" strike="noStrike">
                <a:solidFill>
                  <a:srgbClr val="000000"/>
                </a:solidFill>
                <a:latin typeface="IRANSans"/>
                <a:cs typeface="IRANSans"/>
              </a:rPr>
              <a:t>۲</a:t>
            </a:r>
            <a:r>
              <a:rPr b="1" lang="en-US" sz="1100" spc="-1" strike="noStrike">
                <a:solidFill>
                  <a:srgbClr val="000000"/>
                </a:solidFill>
                <a:latin typeface="IRANSans"/>
              </a:rPr>
              <a:t> :</a:t>
            </a:r>
            <a:r>
              <a:rPr b="0" lang="en-US" sz="1100" spc="-1" strike="noStrike">
                <a:solidFill>
                  <a:srgbClr val="000000"/>
                </a:solidFill>
                <a:latin typeface="IRANSans"/>
              </a:rPr>
              <a:t> </a:t>
            </a:r>
            <a:r>
              <a:rPr b="0" lang="ar-SA" sz="1100" spc="-1" strike="noStrike">
                <a:solidFill>
                  <a:srgbClr val="000000"/>
                </a:solidFill>
                <a:latin typeface="IRANSans"/>
                <a:cs typeface="IRANSans"/>
              </a:rPr>
              <a:t>خب بستگی داره. من تجربه خوبی ازش داشتم. انتخاب با خودته!</a:t>
            </a:r>
            <a:endParaRPr b="0" lang="en-US" sz="11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نمای کلی</a:t>
            </a:r>
            <a:endParaRPr b="0" lang="da-DK" sz="4400" spc="-1" strike="noStrike">
              <a:solidFill>
                <a:srgbClr val="000000"/>
              </a:solidFill>
              <a:latin typeface="Calibri"/>
            </a:endParaRPr>
          </a:p>
        </p:txBody>
      </p:sp>
      <p:sp>
        <p:nvSpPr>
          <p:cNvPr id="111" name="Content Placeholder 2"/>
          <p:cNvSpPr/>
          <p:nvPr/>
        </p:nvSpPr>
        <p:spPr>
          <a:xfrm>
            <a:off x="838080" y="1825560"/>
            <a:ext cx="10515240" cy="4350960"/>
          </a:xfrm>
          <a:prstGeom prst="rect">
            <a:avLst/>
          </a:prstGeom>
          <a:noFill/>
          <a:ln w="0">
            <a:noFill/>
          </a:ln>
        </p:spPr>
        <p:style>
          <a:lnRef idx="0"/>
          <a:fillRef idx="0"/>
          <a:effectRef idx="0"/>
          <a:fontRef idx="minor"/>
        </p:style>
        <p:txBody>
          <a:bodyPr anchor="t">
            <a:normAutofit fontScale="64000"/>
          </a:bodyPr>
          <a:p>
            <a:pPr marL="208800" indent="-2088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توضیح‌پذیری هوش‌مصنوعی</a:t>
            </a:r>
            <a:endParaRPr b="0" lang="en-US" sz="28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COMPASS</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Chexpert + counterfactuals</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Protopnet + Nina + Yeganeh</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Gradients</a:t>
            </a:r>
            <a:r>
              <a:rPr b="0" lang="en-US" sz="2400" spc="-1" strike="noStrike">
                <a:solidFill>
                  <a:srgbClr val="000000"/>
                </a:solidFill>
                <a:latin typeface="IRANSans"/>
                <a:ea typeface="EB Garamond"/>
              </a:rPr>
              <a:t> </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Limitations</a:t>
            </a:r>
            <a:r>
              <a:rPr b="0" lang="en-US" sz="2400" spc="-1" strike="noStrike">
                <a:solidFill>
                  <a:srgbClr val="000000"/>
                </a:solidFill>
                <a:latin typeface="IRANSans"/>
                <a:ea typeface="EB Garamond"/>
              </a:rPr>
              <a:t>?</a:t>
            </a:r>
            <a:endParaRPr b="0" lang="en-US" sz="2400" spc="-1" strike="noStrike">
              <a:solidFill>
                <a:srgbClr val="000000"/>
              </a:solidFill>
              <a:latin typeface="Arial"/>
            </a:endParaRPr>
          </a:p>
          <a:p>
            <a:pPr lvl="2" marL="1044720" indent="-208800" algn="r" rtl="1">
              <a:lnSpc>
                <a:spcPct val="90000"/>
              </a:lnSpc>
              <a:spcBef>
                <a:spcPts val="499"/>
              </a:spcBef>
              <a:buClr>
                <a:srgbClr val="000000"/>
              </a:buClr>
              <a:buFont typeface="Arial"/>
              <a:buChar char="•"/>
            </a:pPr>
            <a:r>
              <a:rPr b="0" lang="en-US" sz="2000" spc="-1" strike="noStrike">
                <a:solidFill>
                  <a:srgbClr val="000000"/>
                </a:solidFill>
                <a:latin typeface="IRANSans"/>
                <a:ea typeface="EB Garamond"/>
              </a:rPr>
              <a:t>Fixed representations</a:t>
            </a:r>
            <a:endParaRPr b="0" lang="en-US" sz="2000" spc="-1" strike="noStrike">
              <a:solidFill>
                <a:srgbClr val="000000"/>
              </a:solidFill>
              <a:latin typeface="Arial"/>
            </a:endParaRPr>
          </a:p>
          <a:p>
            <a:pPr lvl="2" marL="1044720" indent="-208800" algn="r" rtl="1">
              <a:lnSpc>
                <a:spcPct val="90000"/>
              </a:lnSpc>
              <a:spcBef>
                <a:spcPts val="499"/>
              </a:spcBef>
              <a:buClr>
                <a:srgbClr val="000000"/>
              </a:buClr>
              <a:buFont typeface="Arial"/>
              <a:buChar char="•"/>
            </a:pPr>
            <a:r>
              <a:rPr b="0" lang="en-US" sz="2000" spc="-1" strike="noStrike">
                <a:solidFill>
                  <a:srgbClr val="000000"/>
                </a:solidFill>
                <a:latin typeface="IRANSans"/>
                <a:ea typeface="EB Garamond"/>
              </a:rPr>
              <a:t>Cannot control</a:t>
            </a:r>
            <a:endParaRPr b="0" lang="en-US" sz="2000" spc="-1" strike="noStrike">
              <a:solidFill>
                <a:srgbClr val="000000"/>
              </a:solidFill>
              <a:latin typeface="Arial"/>
            </a:endParaRPr>
          </a:p>
          <a:p>
            <a:pPr lvl="2" marL="1044720" indent="-208800" algn="r" rtl="1">
              <a:lnSpc>
                <a:spcPct val="90000"/>
              </a:lnSpc>
              <a:spcBef>
                <a:spcPts val="499"/>
              </a:spcBef>
              <a:buClr>
                <a:srgbClr val="000000"/>
              </a:buClr>
              <a:buFont typeface="Arial"/>
              <a:buChar char="•"/>
            </a:pPr>
            <a:r>
              <a:rPr b="0" lang="en-US" sz="2000" spc="-1" strike="noStrike">
                <a:solidFill>
                  <a:srgbClr val="000000"/>
                </a:solidFill>
                <a:latin typeface="IRANSans"/>
                <a:ea typeface="EB Garamond"/>
              </a:rPr>
              <a:t>Does not relate to individual data</a:t>
            </a:r>
            <a:endParaRPr b="0" lang="en-US" sz="2000" spc="-1" strike="noStrike">
              <a:solidFill>
                <a:srgbClr val="000000"/>
              </a:solidFill>
              <a:latin typeface="Arial"/>
            </a:endParaRPr>
          </a:p>
          <a:p>
            <a:pPr lvl="2" marL="1044720" indent="-208800" algn="r" rtl="1">
              <a:lnSpc>
                <a:spcPct val="90000"/>
              </a:lnSpc>
              <a:spcBef>
                <a:spcPts val="499"/>
              </a:spcBef>
              <a:buClr>
                <a:srgbClr val="000000"/>
              </a:buClr>
              <a:buFont typeface="Arial"/>
              <a:buChar char="•"/>
            </a:pPr>
            <a:r>
              <a:rPr b="0" lang="en-US" sz="2000" spc="-1" strike="noStrike">
                <a:solidFill>
                  <a:srgbClr val="000000"/>
                </a:solidFill>
                <a:latin typeface="IRANSans"/>
                <a:ea typeface="EB Garamond"/>
              </a:rPr>
              <a:t>Cannot really give sample influence</a:t>
            </a:r>
            <a:endParaRPr b="0" lang="en-US" sz="2000" spc="-1" strike="noStrike">
              <a:solidFill>
                <a:srgbClr val="000000"/>
              </a:solidFill>
              <a:latin typeface="Arial"/>
            </a:endParaRPr>
          </a:p>
          <a:p>
            <a:pPr lvl="2" marL="1044720" indent="-208800" algn="r" rtl="1">
              <a:lnSpc>
                <a:spcPct val="90000"/>
              </a:lnSpc>
              <a:spcBef>
                <a:spcPts val="499"/>
              </a:spcBef>
              <a:buClr>
                <a:srgbClr val="000000"/>
              </a:buClr>
              <a:buFont typeface="Arial"/>
              <a:buChar char="•"/>
            </a:pPr>
            <a:r>
              <a:rPr b="0" lang="en-US" sz="2000" spc="-1" strike="noStrike">
                <a:solidFill>
                  <a:srgbClr val="000000"/>
                </a:solidFill>
                <a:latin typeface="IRANSans"/>
                <a:ea typeface="EB Garamond"/>
              </a:rPr>
              <a:t>Not parallelizable</a:t>
            </a:r>
            <a:endParaRPr b="0" lang="en-US" sz="2000" spc="-1" strike="noStrike">
              <a:solidFill>
                <a:srgbClr val="000000"/>
              </a:solidFill>
              <a:latin typeface="Arial"/>
            </a:endParaRPr>
          </a:p>
          <a:p>
            <a:pPr marL="208800" indent="-2088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مدل پیشنهادی</a:t>
            </a:r>
            <a:endParaRPr b="0" lang="en-US" sz="28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کاربرد</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Label bias</a:t>
            </a:r>
            <a:endParaRPr b="0" lang="en-US" sz="24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en-US" sz="2400" spc="-1" strike="noStrike">
                <a:solidFill>
                  <a:srgbClr val="000000"/>
                </a:solidFill>
                <a:latin typeface="IRANSans"/>
                <a:ea typeface="EB Garamond"/>
              </a:rPr>
              <a:t>OOD</a:t>
            </a:r>
            <a:endParaRPr b="0" lang="en-US" sz="2400" spc="-1" strike="noStrike">
              <a:solidFill>
                <a:srgbClr val="000000"/>
              </a:solidFill>
              <a:latin typeface="Arial"/>
            </a:endParaRPr>
          </a:p>
          <a:p>
            <a:pPr marL="208800" indent="-208800" algn="r" rtl="1">
              <a:lnSpc>
                <a:spcPct val="90000"/>
              </a:lnSpc>
              <a:spcBef>
                <a:spcPts val="1001"/>
              </a:spcBef>
              <a:buClr>
                <a:srgbClr val="000000"/>
              </a:buClr>
              <a:buFont typeface="Arial"/>
              <a:buChar char="•"/>
            </a:pPr>
            <a:r>
              <a:rPr b="0" lang="fa-IR" sz="2800" spc="-1" strike="noStrike">
                <a:solidFill>
                  <a:srgbClr val="000000"/>
                </a:solidFill>
                <a:latin typeface="IRANSans"/>
                <a:cs typeface="IRANSans"/>
              </a:rPr>
              <a:t>توزیع‌پذیری</a:t>
            </a:r>
            <a:endParaRPr b="0" lang="en-US" sz="2800" spc="-1" strike="noStrike">
              <a:solidFill>
                <a:srgbClr val="000000"/>
              </a:solidFill>
              <a:latin typeface="Arial"/>
            </a:endParaRPr>
          </a:p>
          <a:p>
            <a:pPr lvl="1" marL="626760" indent="-208800" algn="r" rtl="1">
              <a:lnSpc>
                <a:spcPct val="90000"/>
              </a:lnSpc>
              <a:spcBef>
                <a:spcPts val="499"/>
              </a:spcBef>
              <a:buClr>
                <a:srgbClr val="000000"/>
              </a:buClr>
              <a:buFont typeface="Arial"/>
              <a:buChar char="•"/>
            </a:pPr>
            <a:r>
              <a:rPr b="0" lang="fa-IR" sz="2400" spc="-1" strike="noStrike">
                <a:solidFill>
                  <a:srgbClr val="000000"/>
                </a:solidFill>
                <a:latin typeface="IRANSans"/>
                <a:cs typeface="IRANSans"/>
              </a:rPr>
              <a:t>نمونه کاربردی</a:t>
            </a:r>
            <a:endParaRPr b="0" lang="en-US" sz="2400" spc="-1" strike="noStrike">
              <a:solidFill>
                <a:srgbClr val="000000"/>
              </a:solidFill>
              <a:latin typeface="Arial"/>
            </a:endParaRPr>
          </a:p>
          <a:p>
            <a:pPr algn="r" rtl="1">
              <a:lnSpc>
                <a:spcPct val="90000"/>
              </a:lnSpc>
              <a:spcBef>
                <a:spcPts val="499"/>
              </a:spcBef>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a:noFill/>
          <a:ln w="0">
            <a:noFill/>
          </a:ln>
        </p:spPr>
        <p:txBody>
          <a:bodyPr anchor="ctr">
            <a:noAutofit/>
          </a:bodyPr>
          <a:p>
            <a:pPr indent="0" algn="ctr" rtl="1">
              <a:lnSpc>
                <a:spcPct val="90000"/>
              </a:lnSpc>
              <a:buNone/>
            </a:pPr>
            <a:r>
              <a:rPr b="0" lang="fa-IR" sz="4400" spc="-1" strike="noStrike">
                <a:solidFill>
                  <a:srgbClr val="000000"/>
                </a:solidFill>
                <a:latin typeface="IRANSans"/>
                <a:cs typeface="IRANSans"/>
              </a:rPr>
              <a:t>هوش‌مصن</a:t>
            </a:r>
            <a:r>
              <a:rPr b="0" lang="fa-IR" sz="4400" spc="-1" strike="noStrike">
                <a:solidFill>
                  <a:srgbClr val="000000"/>
                </a:solidFill>
                <a:latin typeface="IRANSans"/>
                <a:cs typeface="IRANSans"/>
              </a:rPr>
              <a:t>وعی </a:t>
            </a:r>
            <a:r>
              <a:rPr b="0" lang="fa-IR" sz="4400" spc="-1" strike="noStrike">
                <a:solidFill>
                  <a:srgbClr val="000000"/>
                </a:solidFill>
                <a:latin typeface="IRANSans"/>
                <a:cs typeface="IRANSans"/>
              </a:rPr>
              <a:t>توضیح‌پذیر </a:t>
            </a:r>
            <a:r>
              <a:rPr b="0" lang="en-US" sz="4400" spc="-1" strike="noStrike">
                <a:solidFill>
                  <a:srgbClr val="000000"/>
                </a:solidFill>
                <a:latin typeface="IRANSans"/>
                <a:ea typeface="EB Garamond"/>
              </a:rPr>
              <a:t>(</a:t>
            </a:r>
            <a:r>
              <a:rPr b="0" lang="en-US" sz="4400" spc="-1" strike="noStrike">
                <a:solidFill>
                  <a:srgbClr val="000000"/>
                </a:solidFill>
                <a:latin typeface="IRANSans"/>
                <a:ea typeface="EB Garamond"/>
              </a:rPr>
              <a:t>eXplain</a:t>
            </a:r>
            <a:r>
              <a:rPr b="0" lang="en-US" sz="4400" spc="-1" strike="noStrike">
                <a:solidFill>
                  <a:srgbClr val="000000"/>
                </a:solidFill>
                <a:latin typeface="IRANSans"/>
                <a:ea typeface="EB Garamond"/>
              </a:rPr>
              <a:t>able AI</a:t>
            </a:r>
            <a:r>
              <a:rPr b="0" lang="en-US" sz="4400" spc="-1" strike="noStrike">
                <a:solidFill>
                  <a:srgbClr val="000000"/>
                </a:solidFill>
                <a:latin typeface="IRANSans"/>
                <a:ea typeface="EB Garamond"/>
              </a:rPr>
              <a:t>)</a:t>
            </a:r>
            <a:endParaRPr b="0" lang="da-DK" sz="4400" spc="-1" strike="noStrike">
              <a:solidFill>
                <a:srgbClr val="000000"/>
              </a:solidFill>
              <a:latin typeface="Calibri"/>
            </a:endParaRPr>
          </a:p>
        </p:txBody>
      </p:sp>
      <p:sp>
        <p:nvSpPr>
          <p:cNvPr id="113" name="TextBox 5"/>
          <p:cNvSpPr/>
          <p:nvPr/>
        </p:nvSpPr>
        <p:spPr>
          <a:xfrm>
            <a:off x="2509560" y="3668400"/>
            <a:ext cx="839520" cy="33300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ورودی</a:t>
            </a:r>
            <a:endParaRPr b="0" lang="en-US" sz="1600" spc="-1" strike="noStrike">
              <a:solidFill>
                <a:srgbClr val="000000"/>
              </a:solidFill>
              <a:latin typeface="Arial"/>
            </a:endParaRPr>
          </a:p>
        </p:txBody>
      </p:sp>
      <p:sp>
        <p:nvSpPr>
          <p:cNvPr id="114" name="Trapezoid 8"/>
          <p:cNvSpPr/>
          <p:nvPr/>
        </p:nvSpPr>
        <p:spPr>
          <a:xfrm rot="5400000">
            <a:off x="5576400" y="975240"/>
            <a:ext cx="1445040" cy="3993120"/>
          </a:xfrm>
          <a:prstGeom prst="trapezoid">
            <a:avLst>
              <a:gd name="adj" fmla="val 38208"/>
            </a:avLst>
          </a:prstGeom>
          <a:solidFill>
            <a:srgbClr val="3cc9cc"/>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vert="vert270" rot="16200000">
            <a:noAutofit/>
          </a:bodyPr>
          <a:p>
            <a:pPr algn="ctr">
              <a:lnSpc>
                <a:spcPct val="100000"/>
              </a:lnSpc>
            </a:pPr>
            <a:r>
              <a:rPr b="0" lang="fa-IR" sz="3200" spc="-1" strike="noStrike">
                <a:solidFill>
                  <a:schemeClr val="lt1"/>
                </a:solidFill>
                <a:latin typeface="IRANSans"/>
                <a:cs typeface="IRANSans"/>
              </a:rPr>
              <a:t>شبکه‌ی عصبی</a:t>
            </a:r>
            <a:endParaRPr b="0" lang="en-US" sz="3200" spc="-1" strike="noStrike">
              <a:solidFill>
                <a:srgbClr val="000000"/>
              </a:solidFill>
              <a:latin typeface="Arial"/>
            </a:endParaRPr>
          </a:p>
        </p:txBody>
      </p:sp>
      <p:sp>
        <p:nvSpPr>
          <p:cNvPr id="115" name="TextBox 10"/>
          <p:cNvSpPr/>
          <p:nvPr/>
        </p:nvSpPr>
        <p:spPr>
          <a:xfrm>
            <a:off x="9110160" y="2562480"/>
            <a:ext cx="1218960" cy="8197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fa-IR" sz="1600" spc="-1" strike="noStrike">
                <a:solidFill>
                  <a:srgbClr val="000000"/>
                </a:solidFill>
                <a:latin typeface="IRANSans"/>
                <a:cs typeface="IRANSans"/>
              </a:rPr>
              <a:t>خروجی</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سیب سرخ</a:t>
            </a:r>
            <a:endParaRPr b="0" lang="en-US" sz="1600" spc="-1" strike="noStrike">
              <a:solidFill>
                <a:srgbClr val="000000"/>
              </a:solidFill>
              <a:latin typeface="Arial"/>
            </a:endParaRPr>
          </a:p>
          <a:p>
            <a:pPr algn="ctr">
              <a:lnSpc>
                <a:spcPct val="100000"/>
              </a:lnSpc>
            </a:pPr>
            <a:r>
              <a:rPr b="1" lang="fa-IR" sz="1600" spc="-1" strike="noStrike">
                <a:solidFill>
                  <a:srgbClr val="000000"/>
                </a:solidFill>
                <a:latin typeface="IRANSans"/>
                <a:cs typeface="IRANSans"/>
              </a:rPr>
              <a:t>٪۹۷</a:t>
            </a:r>
            <a:endParaRPr b="0" lang="en-US" sz="1600" spc="-1" strike="noStrike">
              <a:solidFill>
                <a:srgbClr val="000000"/>
              </a:solidFill>
              <a:latin typeface="Arial"/>
            </a:endParaRPr>
          </a:p>
        </p:txBody>
      </p:sp>
      <p:cxnSp>
        <p:nvCxnSpPr>
          <p:cNvPr id="116" name="Straight Arrow Connector 12"/>
          <p:cNvCxnSpPr>
            <a:endCxn id="114" idx="2"/>
          </p:cNvCxnSpPr>
          <p:nvPr/>
        </p:nvCxnSpPr>
        <p:spPr>
          <a:xfrm>
            <a:off x="3690360" y="2972160"/>
            <a:ext cx="612360" cy="360"/>
          </a:xfrm>
          <a:prstGeom prst="straightConnector1">
            <a:avLst/>
          </a:prstGeom>
          <a:ln w="38100">
            <a:solidFill>
              <a:srgbClr val="000000"/>
            </a:solidFill>
            <a:tailEnd len="med" type="triangle" w="med"/>
          </a:ln>
        </p:spPr>
      </p:cxnSp>
      <p:cxnSp>
        <p:nvCxnSpPr>
          <p:cNvPr id="117" name="Straight Arrow Connector 13"/>
          <p:cNvCxnSpPr>
            <a:stCxn id="114" idx="0"/>
            <a:endCxn id="115" idx="1"/>
          </p:cNvCxnSpPr>
          <p:nvPr/>
        </p:nvCxnSpPr>
        <p:spPr>
          <a:xfrm>
            <a:off x="8295480" y="2972160"/>
            <a:ext cx="815040" cy="360"/>
          </a:xfrm>
          <a:prstGeom prst="straightConnector1">
            <a:avLst/>
          </a:prstGeom>
          <a:ln w="38100">
            <a:solidFill>
              <a:srgbClr val="000000"/>
            </a:solidFill>
            <a:tailEnd len="med" type="triangle" w="med"/>
          </a:ln>
        </p:spPr>
      </p:cxnSp>
      <p:sp>
        <p:nvSpPr>
          <p:cNvPr id="118" name="Left Brace 18"/>
          <p:cNvSpPr/>
          <p:nvPr/>
        </p:nvSpPr>
        <p:spPr>
          <a:xfrm rot="16200000">
            <a:off x="5617440" y="753840"/>
            <a:ext cx="893520" cy="7589880"/>
          </a:xfrm>
          <a:prstGeom prst="leftBrace">
            <a:avLst>
              <a:gd name="adj1" fmla="val 74228"/>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txBody>
          <a:bodyPr lIns="90000" rIns="90000" tIns="45000" bIns="45000" anchor="ctr" vert="vert" rot="5400000">
            <a:noAutofit/>
          </a:bodyPr>
          <a:p>
            <a:pPr algn="ctr">
              <a:lnSpc>
                <a:spcPct val="100000"/>
              </a:lnSpc>
            </a:pPr>
            <a:r>
              <a:rPr b="1" lang="fa-IR" sz="2000" spc="-1" strike="noStrike">
                <a:solidFill>
                  <a:srgbClr val="000000"/>
                </a:solidFill>
                <a:latin typeface="IRANSans"/>
                <a:cs typeface="IRANSans"/>
              </a:rPr>
              <a:t>چه ویژگی‌های تصویر ورودی در تصمیم مدل تاثیر دارند؟</a:t>
            </a:r>
            <a:endParaRPr b="0" lang="en-US" sz="2000" spc="-1" strike="noStrike">
              <a:solidFill>
                <a:srgbClr val="000000"/>
              </a:solidFill>
              <a:latin typeface="Arial"/>
            </a:endParaRPr>
          </a:p>
        </p:txBody>
      </p:sp>
      <p:sp>
        <p:nvSpPr>
          <p:cNvPr id="119" name="TextBox 19"/>
          <p:cNvSpPr/>
          <p:nvPr/>
        </p:nvSpPr>
        <p:spPr>
          <a:xfrm>
            <a:off x="639360" y="5382000"/>
            <a:ext cx="4815720" cy="576360"/>
          </a:xfrm>
          <a:prstGeom prst="rect">
            <a:avLst/>
          </a:prstGeom>
          <a:noFill/>
          <a:ln w="0">
            <a:noFill/>
          </a:ln>
        </p:spPr>
        <p:style>
          <a:lnRef idx="0"/>
          <a:fillRef idx="0"/>
          <a:effectRef idx="0"/>
          <a:fontRef idx="minor"/>
        </p:style>
        <p:txBody>
          <a:bodyPr wrap="none" lIns="90000" rIns="90000" tIns="45000" bIns="45000" anchor="t">
            <a:spAutoFit/>
          </a:bodyPr>
          <a:p>
            <a:pPr algn="r" rtl="1">
              <a:lnSpc>
                <a:spcPct val="100000"/>
              </a:lnSpc>
            </a:pPr>
            <a:r>
              <a:rPr b="0" lang="fa-IR" sz="1600" spc="-1" strike="noStrike">
                <a:solidFill>
                  <a:srgbClr val="000000"/>
                </a:solidFill>
                <a:latin typeface="IRANSans"/>
                <a:cs typeface="IRANSans"/>
              </a:rPr>
              <a:t>توضیح: نقشه‌ی اهمیت </a:t>
            </a:r>
            <a:r>
              <a:rPr b="0" lang="en-US" sz="1600" spc="-1" strike="noStrike">
                <a:solidFill>
                  <a:srgbClr val="000000"/>
                </a:solidFill>
                <a:latin typeface="Linux Libertine"/>
                <a:ea typeface="Linux Libertine"/>
              </a:rPr>
              <a:t>(</a:t>
            </a:r>
            <a:r>
              <a:rPr b="0" lang="en-US" sz="1600" spc="-1" strike="noStrike">
                <a:solidFill>
                  <a:srgbClr val="000000"/>
                </a:solidFill>
                <a:latin typeface="Linux Libertine"/>
                <a:ea typeface="Linux Libertine"/>
              </a:rPr>
              <a:t>saliency map</a:t>
            </a:r>
            <a:r>
              <a:rPr b="0" lang="en-US" sz="1600" spc="-1" strike="noStrike">
                <a:solidFill>
                  <a:srgbClr val="000000"/>
                </a:solidFill>
                <a:latin typeface="Linux Libertine"/>
                <a:ea typeface="Linux Libertine"/>
              </a:rPr>
              <a:t>)</a:t>
            </a:r>
            <a:endParaRPr b="0" lang="en-US" sz="1600" spc="-1" strike="noStrike">
              <a:solidFill>
                <a:srgbClr val="000000"/>
              </a:solidFill>
              <a:latin typeface="Arial"/>
            </a:endParaRPr>
          </a:p>
          <a:p>
            <a:pPr algn="r" rtl="1">
              <a:lnSpc>
                <a:spcPct val="100000"/>
              </a:lnSpc>
            </a:pPr>
            <a:r>
              <a:rPr b="0" lang="fa-IR" sz="1600" spc="-1" strike="noStrike">
                <a:solidFill>
                  <a:srgbClr val="000000"/>
                </a:solidFill>
                <a:latin typeface="IRANSans"/>
                <a:cs typeface="IRANSans"/>
              </a:rPr>
              <a:t>نشان دادن قسمت‌هایی که در تصمیم اثر داشتند و چقدر</a:t>
            </a:r>
            <a:endParaRPr b="0" lang="en-US" sz="1600" spc="-1" strike="noStrike">
              <a:solidFill>
                <a:srgbClr val="000000"/>
              </a:solidFill>
              <a:latin typeface="Arial"/>
            </a:endParaRPr>
          </a:p>
        </p:txBody>
      </p:sp>
      <p:pic>
        <p:nvPicPr>
          <p:cNvPr id="120" name="Picture 4" descr="A red apple with a stem&#10;&#10;Description automatically generated with medium confidence"/>
          <p:cNvPicPr/>
          <p:nvPr/>
        </p:nvPicPr>
        <p:blipFill>
          <a:blip r:embed="rId1"/>
          <a:stretch/>
        </p:blipFill>
        <p:spPr>
          <a:xfrm flipH="1">
            <a:off x="2269800" y="2356920"/>
            <a:ext cx="1311120" cy="1311120"/>
          </a:xfrm>
          <a:prstGeom prst="rect">
            <a:avLst/>
          </a:prstGeom>
          <a:ln w="0">
            <a:solidFill>
              <a:srgbClr val="000000"/>
            </a:solidFill>
          </a:ln>
        </p:spPr>
      </p:pic>
      <p:pic>
        <p:nvPicPr>
          <p:cNvPr id="121" name="Picture 9" descr=""/>
          <p:cNvPicPr/>
          <p:nvPr/>
        </p:nvPicPr>
        <p:blipFill>
          <a:blip r:embed="rId2"/>
          <a:stretch/>
        </p:blipFill>
        <p:spPr>
          <a:xfrm>
            <a:off x="5407200" y="5092920"/>
            <a:ext cx="1314000" cy="1314000"/>
          </a:xfrm>
          <a:prstGeom prst="rect">
            <a:avLst/>
          </a:prstGeom>
          <a:ln w="0">
            <a:solidFill>
              <a:srgbClr val="000000"/>
            </a:solid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2013 - 2022 Theme</Template>
  <TotalTime>69002</TotalTime>
  <Application>LibreOffice/7.4.7.2$Linux_X86_64 LibreOffice_project/40$Build-2</Application>
  <AppVersion>15.0000</AppVersion>
  <Words>2875</Words>
  <Paragraphs>458</Paragraphs>
  <Company>TECHNICAL UNIVERSITY OF DENMARK</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2022-06-09T07:22:47Z</dcterms:created>
  <dc:creator>Siavash Arjomand Bigdeli</dc:creator>
  <dc:description/>
  <dc:language>en-US</dc:language>
  <cp:lastModifiedBy/>
  <cp:lastPrinted>2023-02-28T11:35:55Z</cp:lastPrinted>
  <dcterms:modified xsi:type="dcterms:W3CDTF">2024-11-26T20:25:03Z</dcterms:modified>
  <cp:revision>820</cp:revision>
  <dc:subject/>
  <dc:title>A fitting example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7</vt:i4>
  </property>
  <property fmtid="{D5CDD505-2E9C-101B-9397-08002B2CF9AE}" pid="3" name="PresentationFormat">
    <vt:lpwstr>Widescreen</vt:lpwstr>
  </property>
  <property fmtid="{D5CDD505-2E9C-101B-9397-08002B2CF9AE}" pid="4" name="Slides">
    <vt:i4>52</vt:i4>
  </property>
</Properties>
</file>